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263" r:id="rId3"/>
    <p:sldId id="283" r:id="rId4"/>
    <p:sldId id="303" r:id="rId5"/>
    <p:sldId id="318" r:id="rId6"/>
    <p:sldId id="319" r:id="rId7"/>
    <p:sldId id="320" r:id="rId8"/>
    <p:sldId id="289" r:id="rId9"/>
    <p:sldId id="306" r:id="rId10"/>
    <p:sldId id="321" r:id="rId11"/>
    <p:sldId id="322" r:id="rId12"/>
    <p:sldId id="312" r:id="rId13"/>
    <p:sldId id="323" r:id="rId14"/>
    <p:sldId id="327" r:id="rId15"/>
    <p:sldId id="325" r:id="rId16"/>
    <p:sldId id="328" r:id="rId17"/>
    <p:sldId id="329" r:id="rId18"/>
    <p:sldId id="326" r:id="rId19"/>
    <p:sldId id="330" r:id="rId20"/>
    <p:sldId id="331" r:id="rId21"/>
    <p:sldId id="332" r:id="rId22"/>
    <p:sldId id="333" r:id="rId23"/>
    <p:sldId id="334" r:id="rId24"/>
    <p:sldId id="335" r:id="rId25"/>
    <p:sldId id="336" r:id="rId26"/>
    <p:sldId id="337" r:id="rId27"/>
    <p:sldId id="338" r:id="rId28"/>
    <p:sldId id="339" r:id="rId29"/>
    <p:sldId id="340" r:id="rId30"/>
    <p:sldId id="294" r:id="rId31"/>
  </p:sldIdLst>
  <p:sldSz cx="12192000" cy="6858000"/>
  <p:notesSz cx="6858000" cy="9144000"/>
  <p:embeddedFontLst>
    <p:embeddedFont>
      <p:font typeface="AHDN" panose="02000000000000000000" pitchFamily="2" charset="0"/>
      <p:regular r:id="rId32"/>
    </p:embeddedFont>
    <p:embeddedFont>
      <p:font typeface="Slim Joe" panose="02000000000000000000" pitchFamily="50" charset="0"/>
      <p:regular r:id="rId33"/>
    </p:embeddedFont>
    <p:embeddedFont>
      <p:font typeface="Calibri Light" panose="020F0302020204030204" pitchFamily="34" charset="0"/>
      <p:regular r:id="rId34"/>
      <p: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F0F6"/>
    <a:srgbClr val="203864"/>
    <a:srgbClr val="9BC870"/>
    <a:srgbClr val="45AEE1"/>
    <a:srgbClr val="5B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115" d="100"/>
          <a:sy n="115" d="100"/>
        </p:scale>
        <p:origin x="8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95843"/>
            <a:ext cx="12191999" cy="6524863"/>
          </a:xfrm>
          <a:prstGeom prst="rect">
            <a:avLst/>
          </a:prstGeom>
          <a:noFill/>
        </p:spPr>
        <p:txBody>
          <a:bodyPr wrap="square" rtlCol="0" anchor="ctr">
            <a:spAutoFit/>
          </a:bodyPr>
          <a:lstStyle/>
          <a:p>
            <a:pPr algn="ctr">
              <a:lnSpc>
                <a:spcPct val="95000"/>
              </a:lnSpc>
            </a:pP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problem of </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r>
            <a:b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such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speech lies </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r>
            <a:b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n</a:t>
            </a:r>
            <a:r>
              <a:rPr lang="en-US" sz="11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in the </a:t>
            </a:r>
            <a:r>
              <a:rPr lang="en-US" sz="11000" b="1" spc="-700"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ongue </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r>
            <a:b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but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in the heart</a:t>
            </a:r>
            <a:endParaRPr lang="en-US" sz="110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744463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598397"/>
            <a:ext cx="12191999" cy="1919756"/>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Deli</a:t>
            </a:r>
            <a:r>
              <a:rPr lang="en-US" sz="12500" b="1" spc="-7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v</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erance</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41836842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454077" y="435960"/>
            <a:ext cx="5809564" cy="837537"/>
          </a:xfrm>
          <a:prstGeom prst="rect">
            <a:avLst/>
          </a:prstGeom>
          <a:noFill/>
        </p:spPr>
        <p:txBody>
          <a:bodyPr wrap="square" rtlCol="0">
            <a:spAutoFit/>
          </a:bodyPr>
          <a:lstStyle/>
          <a:p>
            <a:pPr>
              <a:lnSpc>
                <a:spcPct val="70000"/>
              </a:lnSpc>
            </a:pPr>
            <a:r>
              <a:rPr lang="en-US" sz="6500" b="1" u="sng" dirty="0" smtClean="0">
                <a:solidFill>
                  <a:schemeClr val="accent5">
                    <a:lumMod val="50000"/>
                  </a:schemeClr>
                </a:solidFill>
                <a:effectLst>
                  <a:glow rad="38100">
                    <a:srgbClr val="8AF7FF"/>
                  </a:glow>
                  <a:outerShdw blurRad="38100" dist="38100" dir="2700000" algn="tl">
                    <a:srgbClr val="000000">
                      <a:alpha val="43137"/>
                    </a:srgbClr>
                  </a:outerShdw>
                </a:effectLst>
              </a:rPr>
              <a:t>Matthew 12:28</a:t>
            </a:r>
            <a:endParaRPr lang="en-US" sz="65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54076" y="1248836"/>
            <a:ext cx="11417883" cy="2453749"/>
          </a:xfrm>
          <a:prstGeom prst="rect">
            <a:avLst/>
          </a:prstGeom>
          <a:noFill/>
        </p:spPr>
        <p:txBody>
          <a:bodyPr wrap="square" rtlCol="0">
            <a:spAutoFit/>
          </a:bodyPr>
          <a:lstStyle/>
          <a:p>
            <a:pPr>
              <a:lnSpc>
                <a:spcPct val="85000"/>
              </a:lnSpc>
              <a:spcBef>
                <a:spcPts val="2400"/>
              </a:spcBef>
            </a:pP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“But if I drive out </a:t>
            </a:r>
            <a:r>
              <a:rPr lang="en-US" sz="6000" b="1" dirty="0" smtClean="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demons</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by the Spirit of God, then the kingdom of God has come upon you</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t>
            </a:r>
          </a:p>
        </p:txBody>
      </p:sp>
      <p:sp>
        <p:nvSpPr>
          <p:cNvPr id="5" name="TextBox 4">
            <a:extLst>
              <a:ext uri="{FF2B5EF4-FFF2-40B4-BE49-F238E27FC236}">
                <a16:creationId xmlns:a16="http://schemas.microsoft.com/office/drawing/2014/main" id="{D811C4B9-2F36-4A30-B583-870FF9351051}"/>
              </a:ext>
            </a:extLst>
          </p:cNvPr>
          <p:cNvSpPr txBox="1"/>
          <p:nvPr/>
        </p:nvSpPr>
        <p:spPr>
          <a:xfrm>
            <a:off x="1971616" y="4260944"/>
            <a:ext cx="8382801" cy="1823576"/>
          </a:xfrm>
          <a:prstGeom prst="rect">
            <a:avLst/>
          </a:prstGeom>
          <a:noFill/>
        </p:spPr>
        <p:txBody>
          <a:bodyPr wrap="square" rtlCol="0" anchor="ctr">
            <a:spAutoFit/>
          </a:bodyPr>
          <a:lstStyle/>
          <a:p>
            <a:pPr algn="ctr">
              <a:lnSpc>
                <a:spcPct val="90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 De</a:t>
            </a:r>
            <a:r>
              <a:rPr lang="en-US" sz="125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mo</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nic</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766782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615210"/>
            <a:ext cx="12192000" cy="837537"/>
          </a:xfrm>
          <a:prstGeom prst="rect">
            <a:avLst/>
          </a:prstGeom>
          <a:noFill/>
        </p:spPr>
        <p:txBody>
          <a:bodyPr wrap="square" rtlCol="0">
            <a:spAutoFit/>
          </a:bodyPr>
          <a:lstStyle/>
          <a:p>
            <a:pPr algn="ctr">
              <a:lnSpc>
                <a:spcPct val="70000"/>
              </a:lnSpc>
            </a:pPr>
            <a:r>
              <a:rPr lang="en-US" sz="6500" b="1" u="sng" dirty="0" smtClean="0">
                <a:solidFill>
                  <a:schemeClr val="accent5">
                    <a:lumMod val="50000"/>
                  </a:schemeClr>
                </a:solidFill>
                <a:effectLst>
                  <a:glow rad="38100">
                    <a:srgbClr val="8AF7FF"/>
                  </a:glow>
                  <a:outerShdw blurRad="38100" dist="38100" dir="2700000" algn="tl">
                    <a:srgbClr val="000000">
                      <a:alpha val="43137"/>
                    </a:srgbClr>
                  </a:outerShdw>
                </a:effectLst>
              </a:rPr>
              <a:t>Ephesians </a:t>
            </a:r>
            <a:r>
              <a:rPr lang="en-US" sz="6500" b="1" u="sng" dirty="0">
                <a:solidFill>
                  <a:schemeClr val="accent5">
                    <a:lumMod val="50000"/>
                  </a:schemeClr>
                </a:solidFill>
                <a:effectLst>
                  <a:glow rad="38100">
                    <a:srgbClr val="8AF7FF"/>
                  </a:glow>
                  <a:outerShdw blurRad="38100" dist="38100" dir="2700000" algn="tl">
                    <a:srgbClr val="000000">
                      <a:alpha val="43137"/>
                    </a:srgbClr>
                  </a:outerShdw>
                </a:effectLst>
              </a:rPr>
              <a:t>6:12</a:t>
            </a:r>
            <a:endParaRPr lang="en-US" sz="65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19280" y="1409938"/>
            <a:ext cx="11553440" cy="4808239"/>
          </a:xfrm>
          <a:prstGeom prst="rect">
            <a:avLst/>
          </a:prstGeom>
          <a:noFill/>
        </p:spPr>
        <p:txBody>
          <a:bodyPr wrap="square" rtlCol="0">
            <a:spAutoFit/>
          </a:bodyPr>
          <a:lstStyle/>
          <a:p>
            <a:pPr algn="ctr">
              <a:lnSpc>
                <a:spcPct val="85000"/>
              </a:lnSpc>
              <a:spcBef>
                <a:spcPts val="2400"/>
              </a:spcBef>
            </a:pP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For our struggle is not against flesh and blood, but against the rulers, against the authorities, against the powers of this dark world and against the spiritual forces of evil </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a:r>
            <a:b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b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in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the heavenly realms</a:t>
            </a:r>
            <a:endPar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100295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611686"/>
            <a:ext cx="11871960" cy="4901022"/>
          </a:xfrm>
          <a:prstGeom prst="rect">
            <a:avLst/>
          </a:prstGeom>
          <a:noFill/>
        </p:spPr>
        <p:txBody>
          <a:bodyPr wrap="square" rtlCol="0">
            <a:spAutoFit/>
          </a:bodyPr>
          <a:lstStyle/>
          <a:p>
            <a:pPr marL="857250" indent="-457200">
              <a:lnSpc>
                <a:spcPct val="85000"/>
              </a:lnSpc>
              <a:spcBef>
                <a:spcPts val="2400"/>
              </a:spcBef>
              <a:buFont typeface="Arial" panose="020B0604020202020204" pitchFamily="34" charset="0"/>
              <a:buChar char="•"/>
            </a:pP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demons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can cause illness and physical affliction (but </a:t>
            </a:r>
            <a:r>
              <a:rPr lang="en-US" sz="64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not</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a:t>
            </a:r>
            <a:r>
              <a:rPr lang="en-US" sz="64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all</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illness and affliction is demonic)</a:t>
            </a:r>
          </a:p>
          <a:p>
            <a:pPr marL="857250" indent="-457200">
              <a:lnSpc>
                <a:spcPct val="85000"/>
              </a:lnSpc>
              <a:spcBef>
                <a:spcPts val="2400"/>
              </a:spcBef>
              <a:buFont typeface="Arial" panose="020B0604020202020204" pitchFamily="34" charset="0"/>
              <a:buChar char="•"/>
            </a:pP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can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possess or control a person </a:t>
            </a:r>
            <a:endPar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a:p>
            <a:pPr marL="857250" indent="-457200">
              <a:lnSpc>
                <a:spcPct val="85000"/>
              </a:lnSpc>
              <a:spcBef>
                <a:spcPts val="2400"/>
              </a:spcBef>
              <a:buFont typeface="Arial" panose="020B0604020202020204" pitchFamily="34" charset="0"/>
              <a:buChar char="•"/>
            </a:pP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can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speak through a person</a:t>
            </a:r>
          </a:p>
        </p:txBody>
      </p:sp>
      <p:sp>
        <p:nvSpPr>
          <p:cNvPr id="5" name="TextBox 4">
            <a:extLst>
              <a:ext uri="{FF2B5EF4-FFF2-40B4-BE49-F238E27FC236}">
                <a16:creationId xmlns:a16="http://schemas.microsoft.com/office/drawing/2014/main" id="{D811C4B9-2F36-4A30-B583-870FF9351051}"/>
              </a:ext>
            </a:extLst>
          </p:cNvPr>
          <p:cNvSpPr txBox="1"/>
          <p:nvPr/>
        </p:nvSpPr>
        <p:spPr>
          <a:xfrm>
            <a:off x="0" y="465022"/>
            <a:ext cx="9056914" cy="1200329"/>
          </a:xfrm>
          <a:prstGeom prst="rect">
            <a:avLst/>
          </a:prstGeom>
          <a:noFill/>
        </p:spPr>
        <p:txBody>
          <a:bodyPr wrap="square" rtlCol="0" anchor="ctr">
            <a:spAutoFit/>
          </a:bodyPr>
          <a:lstStyle/>
          <a:p>
            <a:pPr algn="ctr">
              <a:lnSpc>
                <a:spcPct val="90000"/>
              </a:lnSpc>
            </a:pP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We see in Scripture</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rPr>
              <a:t>:</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t>
            </a:r>
            <a:endParaRPr lang="en-US" sz="80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29989106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684685"/>
            <a:ext cx="12191999" cy="3747180"/>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Demons </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and Christians?</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11717682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23323"/>
            <a:ext cx="12192000" cy="688522"/>
          </a:xfrm>
          <a:prstGeom prst="rect">
            <a:avLst/>
          </a:prstGeom>
          <a:noFill/>
        </p:spPr>
        <p:txBody>
          <a:bodyPr wrap="square" rtlCol="0">
            <a:spAutoFit/>
          </a:bodyPr>
          <a:lstStyle/>
          <a:p>
            <a:pPr algn="ctr">
              <a:lnSpc>
                <a:spcPct val="70000"/>
              </a:lnSpc>
            </a:pPr>
            <a:r>
              <a:rPr lang="en-US" sz="5200" b="1" u="sng" dirty="0" smtClean="0">
                <a:solidFill>
                  <a:schemeClr val="accent5">
                    <a:lumMod val="50000"/>
                  </a:schemeClr>
                </a:solidFill>
                <a:effectLst>
                  <a:glow rad="38100">
                    <a:srgbClr val="8AF7FF"/>
                  </a:glow>
                  <a:outerShdw blurRad="38100" dist="38100" dir="2700000" algn="tl">
                    <a:srgbClr val="000000">
                      <a:alpha val="43137"/>
                    </a:srgbClr>
                  </a:outerShdw>
                </a:effectLst>
              </a:rPr>
              <a:t>2 </a:t>
            </a:r>
            <a:r>
              <a:rPr lang="en-US" sz="5200" b="1" u="sng" dirty="0">
                <a:solidFill>
                  <a:schemeClr val="accent5">
                    <a:lumMod val="50000"/>
                  </a:schemeClr>
                </a:solidFill>
                <a:effectLst>
                  <a:glow rad="38100">
                    <a:srgbClr val="8AF7FF"/>
                  </a:glow>
                  <a:outerShdw blurRad="38100" dist="38100" dir="2700000" algn="tl">
                    <a:srgbClr val="000000">
                      <a:alpha val="43137"/>
                    </a:srgbClr>
                  </a:outerShdw>
                </a:effectLst>
              </a:rPr>
              <a:t>Corinthians 11:3-4 </a:t>
            </a:r>
            <a:endParaRPr lang="en-US" sz="52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32211" y="946213"/>
            <a:ext cx="11727577" cy="5743111"/>
          </a:xfrm>
          <a:prstGeom prst="rect">
            <a:avLst/>
          </a:prstGeom>
          <a:noFill/>
        </p:spPr>
        <p:txBody>
          <a:bodyPr wrap="square" rtlCol="0">
            <a:spAutoFit/>
          </a:bodyPr>
          <a:lstStyle/>
          <a:p>
            <a:pPr algn="ctr">
              <a:lnSpc>
                <a:spcPct val="85000"/>
              </a:lnSpc>
              <a:spcBef>
                <a:spcPts val="2400"/>
              </a:spcBef>
            </a:pPr>
            <a:r>
              <a:rPr lang="en-US" sz="4800" b="1" baseline="30000"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3</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But I am afraid that just as Eve was deceived by the serpent’s cunning, </a:t>
            </a:r>
            <a:r>
              <a:rPr lang="en-US" sz="4800" b="1" dirty="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your minds may somehow be led astray from your sincere and pure devotion to Christ. </a:t>
            </a:r>
            <a:r>
              <a:rPr lang="en-US" sz="4800" b="1" baseline="30000"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4</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For if someone comes to you and preaches a Jesus other than the Jesus we preached, or </a:t>
            </a:r>
            <a:r>
              <a:rPr lang="en-US" sz="4800" b="1" dirty="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if you receive a different spirit</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from the one you received, or a different gospel from the one you accepted, y</a:t>
            </a:r>
            <a:r>
              <a:rPr lang="en-US" sz="48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ou </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p</a:t>
            </a:r>
            <a:r>
              <a:rPr lang="en-US" sz="48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ut u</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p</a:t>
            </a:r>
            <a:r>
              <a:rPr lang="en-US" sz="48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with it easil</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y</a:t>
            </a:r>
            <a:r>
              <a:rPr lang="en-US" sz="48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enou</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g</a:t>
            </a:r>
            <a:r>
              <a:rPr lang="en-US" sz="48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h</a:t>
            </a:r>
            <a:r>
              <a:rPr lang="en-US" sz="48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t>
            </a:r>
            <a:endParaRPr lang="en-US" sz="48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1392361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876462"/>
            <a:ext cx="12192000" cy="894860"/>
          </a:xfrm>
          <a:prstGeom prst="rect">
            <a:avLst/>
          </a:prstGeom>
          <a:noFill/>
        </p:spPr>
        <p:txBody>
          <a:bodyPr wrap="square" rtlCol="0">
            <a:spAutoFit/>
          </a:bodyPr>
          <a:lstStyle/>
          <a:p>
            <a:pPr algn="ctr">
              <a:lnSpc>
                <a:spcPct val="70000"/>
              </a:lnSpc>
            </a:pPr>
            <a:r>
              <a:rPr lang="en-US" sz="7000" b="1" u="sng" dirty="0" smtClean="0">
                <a:solidFill>
                  <a:schemeClr val="accent5">
                    <a:lumMod val="50000"/>
                  </a:schemeClr>
                </a:solidFill>
                <a:effectLst>
                  <a:glow rad="38100">
                    <a:srgbClr val="8AF7FF"/>
                  </a:glow>
                  <a:outerShdw blurRad="38100" dist="38100" dir="2700000" algn="tl">
                    <a:srgbClr val="000000">
                      <a:alpha val="43137"/>
                    </a:srgbClr>
                  </a:outerShdw>
                </a:effectLst>
              </a:rPr>
              <a:t>1 Timoth</a:t>
            </a:r>
            <a:r>
              <a:rPr lang="en-US" sz="7000" b="1" dirty="0" smtClean="0">
                <a:solidFill>
                  <a:schemeClr val="accent5">
                    <a:lumMod val="50000"/>
                  </a:schemeClr>
                </a:solidFill>
                <a:effectLst>
                  <a:glow rad="38100">
                    <a:srgbClr val="8AF7FF"/>
                  </a:glow>
                  <a:outerShdw blurRad="38100" dist="38100" dir="2700000" algn="tl">
                    <a:srgbClr val="000000">
                      <a:alpha val="43137"/>
                    </a:srgbClr>
                  </a:outerShdw>
                </a:effectLst>
              </a:rPr>
              <a:t>y</a:t>
            </a:r>
            <a:r>
              <a:rPr lang="en-US" sz="7000" b="1" u="sng" dirty="0" smtClean="0">
                <a:solidFill>
                  <a:schemeClr val="accent5">
                    <a:lumMod val="50000"/>
                  </a:schemeClr>
                </a:solidFill>
                <a:effectLst>
                  <a:glow rad="38100">
                    <a:srgbClr val="8AF7FF"/>
                  </a:glow>
                  <a:outerShdw blurRad="38100" dist="38100" dir="2700000" algn="tl">
                    <a:srgbClr val="000000">
                      <a:alpha val="43137"/>
                    </a:srgbClr>
                  </a:outerShdw>
                </a:effectLst>
              </a:rPr>
              <a:t> 4:1 </a:t>
            </a:r>
            <a:endParaRPr lang="en-US" sz="70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19280" y="1729246"/>
            <a:ext cx="11553440" cy="4350999"/>
          </a:xfrm>
          <a:prstGeom prst="rect">
            <a:avLst/>
          </a:prstGeom>
          <a:noFill/>
        </p:spPr>
        <p:txBody>
          <a:bodyPr wrap="square" rtlCol="0">
            <a:spAutoFit/>
          </a:bodyPr>
          <a:lstStyle/>
          <a:p>
            <a:pPr algn="ctr">
              <a:lnSpc>
                <a:spcPct val="85000"/>
              </a:lnSpc>
              <a:spcBef>
                <a:spcPts val="2400"/>
              </a:spcBef>
            </a:pPr>
            <a:r>
              <a:rPr lang="en-US" sz="6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The </a:t>
            </a: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Spirit clearly says that in later times some will abandon the faith and follow deceiving spirits and things taught by demons.</a:t>
            </a:r>
            <a:endParaRPr lang="en-US" sz="6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9862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510088"/>
            <a:ext cx="11871960" cy="5192191"/>
          </a:xfrm>
          <a:prstGeom prst="rect">
            <a:avLst/>
          </a:prstGeom>
          <a:noFill/>
        </p:spPr>
        <p:txBody>
          <a:bodyPr wrap="square" rtlCol="0">
            <a:spAutoFit/>
          </a:bodyPr>
          <a:lstStyle/>
          <a:p>
            <a:pPr marL="857250" indent="-457200">
              <a:lnSpc>
                <a:spcPct val="85000"/>
              </a:lnSpc>
              <a:spcBef>
                <a:spcPts val="2400"/>
              </a:spcBef>
              <a:buFont typeface="Arial" panose="020B0604020202020204" pitchFamily="34" charset="0"/>
              <a:buChar char="•"/>
            </a:pP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Possession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suggests total </a:t>
            </a: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control (in spirit)</a:t>
            </a:r>
          </a:p>
          <a:p>
            <a:pPr marL="857250" indent="-457200">
              <a:lnSpc>
                <a:spcPct val="85000"/>
              </a:lnSpc>
              <a:spcBef>
                <a:spcPts val="600"/>
              </a:spcBef>
              <a:buFont typeface="Arial" panose="020B0604020202020204" pitchFamily="34" charset="0"/>
              <a:buChar char="•"/>
            </a:pP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Oppression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suggests strong influence </a:t>
            </a: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more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than temptation </a:t>
            </a: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–demonic stronghold </a:t>
            </a:r>
            <a:b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b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(in soul </a:t>
            </a:r>
            <a:r>
              <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and </a:t>
            </a:r>
            <a:r>
              <a:rPr lang="en-US" sz="6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body)</a:t>
            </a:r>
            <a:endParaRPr lang="en-US" sz="6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
        <p:nvSpPr>
          <p:cNvPr id="5" name="TextBox 4">
            <a:extLst>
              <a:ext uri="{FF2B5EF4-FFF2-40B4-BE49-F238E27FC236}">
                <a16:creationId xmlns:a16="http://schemas.microsoft.com/office/drawing/2014/main" id="{D811C4B9-2F36-4A30-B583-870FF9351051}"/>
              </a:ext>
            </a:extLst>
          </p:cNvPr>
          <p:cNvSpPr txBox="1"/>
          <p:nvPr/>
        </p:nvSpPr>
        <p:spPr>
          <a:xfrm>
            <a:off x="0" y="319882"/>
            <a:ext cx="12192000" cy="1200329"/>
          </a:xfrm>
          <a:prstGeom prst="rect">
            <a:avLst/>
          </a:prstGeom>
          <a:noFill/>
        </p:spPr>
        <p:txBody>
          <a:bodyPr wrap="square" rtlCol="0" anchor="ctr">
            <a:spAutoFit/>
          </a:bodyPr>
          <a:lstStyle/>
          <a:p>
            <a:pPr algn="ctr">
              <a:lnSpc>
                <a:spcPct val="90000"/>
              </a:lnSpc>
            </a:pPr>
            <a:r>
              <a:rPr lang="en-US" sz="8000" b="1" spc="-12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P</a:t>
            </a:r>
            <a:r>
              <a:rPr lang="en-US" sz="8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ssess</a:t>
            </a:r>
            <a:r>
              <a:rPr lang="en-US" sz="8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a:t>
            </a:r>
            <a:r>
              <a:rPr lang="en-US" sz="8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n </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a:t>
            </a:r>
            <a:r>
              <a:rPr lang="en-US" sz="8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r </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Oppress</a:t>
            </a:r>
            <a:r>
              <a:rPr lang="en-US" sz="8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on?</a:t>
            </a:r>
            <a:endParaRPr lang="en-US" sz="80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11643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312057" y="349764"/>
            <a:ext cx="11567886" cy="6245556"/>
          </a:xfrm>
          <a:prstGeom prst="rect">
            <a:avLst/>
          </a:prstGeom>
          <a:noFill/>
        </p:spPr>
        <p:txBody>
          <a:bodyPr wrap="square" rtlCol="0">
            <a:spAutoFit/>
          </a:bodyPr>
          <a:lstStyle/>
          <a:p>
            <a:pPr algn="ctr">
              <a:lnSpc>
                <a:spcPct val="85000"/>
              </a:lnSpc>
            </a:pPr>
            <a:r>
              <a:rPr lang="en-US" sz="47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t>
            </a:r>
            <a:r>
              <a:rPr lang="en-US" sz="47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 Christian can ‘have’ a demon, just as they can have a sickness or disease.  Saying a Christian can be possessed, is like saying that a person’s body is owned by an infection on that person’s finger.  The infection may ‘influence’ the body, but it does not mean that is ‘owns’ the body.  The same is true here:  while a Christian can have a demon and be in bondage (influenced), it does not mean that the person is owned by the demon.”</a:t>
            </a:r>
          </a:p>
        </p:txBody>
      </p:sp>
    </p:spTree>
    <p:extLst>
      <p:ext uri="{BB962C8B-B14F-4D97-AF65-F5344CB8AC3E}">
        <p14:creationId xmlns:p14="http://schemas.microsoft.com/office/powerpoint/2010/main" val="3829102920"/>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731475"/>
      </p:ext>
    </p:extLst>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684685"/>
            <a:ext cx="12191999" cy="3747180"/>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How </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do </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r>
            <a:b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Demons </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enter?</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5624235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570121"/>
            <a:ext cx="11871960" cy="5077159"/>
          </a:xfrm>
          <a:prstGeom prst="rect">
            <a:avLst/>
          </a:prstGeom>
          <a:noFill/>
        </p:spPr>
        <p:txBody>
          <a:bodyPr wrap="square" rtlCol="0">
            <a:spAutoFit/>
          </a:bodyPr>
          <a:lstStyle/>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Habitual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Sin</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Abuse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(emotional, mental, physical)</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Past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dealings with the occult</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Ungodly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soul </a:t>
            </a: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ties—sexual sin</a:t>
            </a:r>
            <a:endPar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a:p>
            <a:pPr marL="857250" indent="-457200">
              <a:lnSpc>
                <a:spcPct val="85000"/>
              </a:lnSpc>
              <a:spcBef>
                <a:spcPts val="1400"/>
              </a:spcBef>
              <a:buFont typeface="Arial" panose="020B0604020202020204" pitchFamily="34" charset="0"/>
              <a:buChar char="•"/>
            </a:pPr>
            <a:r>
              <a:rPr lang="en-US" sz="5200" b="1" dirty="0" err="1"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Unforgiveness</a:t>
            </a:r>
            <a:endPar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Sensory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gates</a:t>
            </a:r>
          </a:p>
        </p:txBody>
      </p:sp>
      <p:sp>
        <p:nvSpPr>
          <p:cNvPr id="5" name="TextBox 4">
            <a:extLst>
              <a:ext uri="{FF2B5EF4-FFF2-40B4-BE49-F238E27FC236}">
                <a16:creationId xmlns:a16="http://schemas.microsoft.com/office/drawing/2014/main" id="{D811C4B9-2F36-4A30-B583-870FF9351051}"/>
              </a:ext>
            </a:extLst>
          </p:cNvPr>
          <p:cNvSpPr txBox="1"/>
          <p:nvPr/>
        </p:nvSpPr>
        <p:spPr>
          <a:xfrm>
            <a:off x="0" y="319882"/>
            <a:ext cx="12192000" cy="1200329"/>
          </a:xfrm>
          <a:prstGeom prst="rect">
            <a:avLst/>
          </a:prstGeom>
          <a:noFill/>
        </p:spPr>
        <p:txBody>
          <a:bodyPr wrap="square" rtlCol="0" anchor="ctr">
            <a:spAutoFit/>
          </a:bodyPr>
          <a:lstStyle/>
          <a:p>
            <a:pPr algn="ctr">
              <a:lnSpc>
                <a:spcPct val="90000"/>
              </a:lnSpc>
            </a:pPr>
            <a:r>
              <a:rPr lang="en-US" sz="8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Doorways </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opened</a:t>
            </a:r>
            <a:r>
              <a:rPr lang="en-US" sz="8000" b="1" dirty="0" smtClean="0">
                <a:solidFill>
                  <a:schemeClr val="accent5">
                    <a:lumMod val="50000"/>
                  </a:schemeClr>
                </a:solidFill>
                <a:effectLst>
                  <a:glow rad="38100">
                    <a:srgbClr val="8AF7FF"/>
                  </a:glow>
                  <a:outerShdw blurRad="38100" dist="38100" dir="2700000" algn="tl">
                    <a:srgbClr val="000000">
                      <a:alpha val="43137"/>
                    </a:srgbClr>
                  </a:outerShdw>
                </a:effectLst>
              </a:rPr>
              <a:t>:</a:t>
            </a:r>
            <a:endParaRPr lang="en-US" sz="80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4289424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611686"/>
            <a:ext cx="11871960" cy="4897623"/>
          </a:xfrm>
          <a:prstGeom prst="rect">
            <a:avLst/>
          </a:prstGeom>
          <a:noFill/>
        </p:spPr>
        <p:txBody>
          <a:bodyPr wrap="square" rtlCol="0">
            <a:spAutoFit/>
          </a:bodyPr>
          <a:lstStyle/>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Addictions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or sins that cannot be totally overcome</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Chronic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illnesses</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Unusual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crippling fears</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Chronic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relationship difficulties</a:t>
            </a:r>
          </a:p>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Suicidal thoughts</a:t>
            </a:r>
            <a:endPar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
        <p:nvSpPr>
          <p:cNvPr id="5" name="TextBox 4">
            <a:extLst>
              <a:ext uri="{FF2B5EF4-FFF2-40B4-BE49-F238E27FC236}">
                <a16:creationId xmlns:a16="http://schemas.microsoft.com/office/drawing/2014/main" id="{D811C4B9-2F36-4A30-B583-870FF9351051}"/>
              </a:ext>
            </a:extLst>
          </p:cNvPr>
          <p:cNvSpPr txBox="1"/>
          <p:nvPr/>
        </p:nvSpPr>
        <p:spPr>
          <a:xfrm>
            <a:off x="0" y="354507"/>
            <a:ext cx="12192000" cy="1131079"/>
          </a:xfrm>
          <a:prstGeom prst="rect">
            <a:avLst/>
          </a:prstGeom>
          <a:noFill/>
        </p:spPr>
        <p:txBody>
          <a:bodyPr wrap="square" rtlCol="0" anchor="ctr">
            <a:spAutoFit/>
          </a:bodyPr>
          <a:lstStyle/>
          <a:p>
            <a:pPr algn="ctr">
              <a:lnSpc>
                <a:spcPct val="90000"/>
              </a:lnSpc>
            </a:pPr>
            <a:r>
              <a:rPr lang="en-US" sz="7500" b="1" spc="-12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P</a:t>
            </a:r>
            <a:r>
              <a:rPr lang="en-US" sz="7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ossible </a:t>
            </a:r>
            <a:r>
              <a:rPr lang="en-US" sz="7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a:t>
            </a:r>
            <a:r>
              <a:rPr lang="en-US" sz="7500" b="1" spc="-700"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v</a:t>
            </a:r>
            <a:r>
              <a:rPr lang="en-US" sz="7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idenc</a:t>
            </a:r>
            <a:r>
              <a:rPr lang="en-US" sz="7500" b="1" spc="-300"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 </a:t>
            </a:r>
            <a:r>
              <a:rPr lang="en-US" sz="7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a:t>
            </a:r>
            <a:r>
              <a:rPr lang="en-US" sz="7500" b="1" spc="-5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f </a:t>
            </a:r>
            <a:r>
              <a:rPr lang="en-US" sz="7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demons</a:t>
            </a:r>
            <a:r>
              <a:rPr lang="en-US" sz="7500" b="1" dirty="0" smtClean="0">
                <a:solidFill>
                  <a:schemeClr val="accent5">
                    <a:lumMod val="50000"/>
                  </a:schemeClr>
                </a:solidFill>
                <a:effectLst>
                  <a:glow rad="38100">
                    <a:srgbClr val="8AF7FF"/>
                  </a:glow>
                  <a:outerShdw blurRad="38100" dist="38100" dir="2700000" algn="tl">
                    <a:srgbClr val="000000">
                      <a:alpha val="43137"/>
                    </a:srgbClr>
                  </a:outerShdw>
                </a:effectLst>
              </a:rPr>
              <a:t>:</a:t>
            </a:r>
            <a:endParaRPr lang="en-US" sz="7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
        <p:nvSpPr>
          <p:cNvPr id="6" name="TextBox 5">
            <a:extLst>
              <a:ext uri="{FF2B5EF4-FFF2-40B4-BE49-F238E27FC236}">
                <a16:creationId xmlns:a16="http://schemas.microsoft.com/office/drawing/2014/main" id="{D811C4B9-2F36-4A30-B583-870FF9351051}"/>
              </a:ext>
            </a:extLst>
          </p:cNvPr>
          <p:cNvSpPr txBox="1"/>
          <p:nvPr/>
        </p:nvSpPr>
        <p:spPr>
          <a:xfrm>
            <a:off x="5899332" y="5730763"/>
            <a:ext cx="5972628" cy="778546"/>
          </a:xfrm>
          <a:prstGeom prst="rect">
            <a:avLst/>
          </a:prstGeom>
          <a:noFill/>
        </p:spPr>
        <p:txBody>
          <a:bodyPr wrap="square" rtlCol="0">
            <a:spAutoFit/>
          </a:bodyPr>
          <a:lstStyle/>
          <a:p>
            <a:pPr marL="857250" indent="-457200">
              <a:lnSpc>
                <a:spcPct val="85000"/>
              </a:lnSpc>
              <a:spcBef>
                <a:spcPts val="1400"/>
              </a:spcBef>
              <a:buFont typeface="Arial" panose="020B0604020202020204" pitchFamily="34" charset="0"/>
              <a:buChar char="•"/>
            </a:pPr>
            <a:r>
              <a:rPr lang="en-US" sz="52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Extreme </a:t>
            </a:r>
            <a:r>
              <a:rPr lang="en-US" sz="52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behavior</a:t>
            </a:r>
          </a:p>
        </p:txBody>
      </p:sp>
    </p:spTree>
    <p:extLst>
      <p:ext uri="{BB962C8B-B14F-4D97-AF65-F5344CB8AC3E}">
        <p14:creationId xmlns:p14="http://schemas.microsoft.com/office/powerpoint/2010/main" val="2382132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454077" y="435960"/>
            <a:ext cx="5809564" cy="837537"/>
          </a:xfrm>
          <a:prstGeom prst="rect">
            <a:avLst/>
          </a:prstGeom>
          <a:noFill/>
        </p:spPr>
        <p:txBody>
          <a:bodyPr wrap="square" rtlCol="0">
            <a:spAutoFit/>
          </a:bodyPr>
          <a:lstStyle/>
          <a:p>
            <a:pPr>
              <a:lnSpc>
                <a:spcPct val="70000"/>
              </a:lnSpc>
            </a:pPr>
            <a:r>
              <a:rPr lang="en-US" sz="6500" b="1" u="sng" dirty="0" smtClean="0">
                <a:solidFill>
                  <a:schemeClr val="accent5">
                    <a:lumMod val="50000"/>
                  </a:schemeClr>
                </a:solidFill>
                <a:effectLst>
                  <a:glow rad="38100">
                    <a:srgbClr val="8AF7FF"/>
                  </a:glow>
                  <a:outerShdw blurRad="38100" dist="38100" dir="2700000" algn="tl">
                    <a:srgbClr val="000000">
                      <a:alpha val="43137"/>
                    </a:srgbClr>
                  </a:outerShdw>
                </a:effectLst>
              </a:rPr>
              <a:t>Matthew 12:28</a:t>
            </a:r>
            <a:endParaRPr lang="en-US" sz="65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54076" y="1248836"/>
            <a:ext cx="11417883" cy="2453749"/>
          </a:xfrm>
          <a:prstGeom prst="rect">
            <a:avLst/>
          </a:prstGeom>
          <a:noFill/>
        </p:spPr>
        <p:txBody>
          <a:bodyPr wrap="square" rtlCol="0">
            <a:spAutoFit/>
          </a:bodyPr>
          <a:lstStyle/>
          <a:p>
            <a:pPr>
              <a:lnSpc>
                <a:spcPct val="85000"/>
              </a:lnSpc>
              <a:spcBef>
                <a:spcPts val="2400"/>
              </a:spcBef>
            </a:pP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“But if I drive out </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demons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by </a:t>
            </a:r>
            <a:r>
              <a:rPr lang="en-US" sz="6000" b="1" dirty="0" smtClean="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the Spirit of God</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then the kingdom of God has come upon you</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t>
            </a:r>
          </a:p>
        </p:txBody>
      </p:sp>
      <p:sp>
        <p:nvSpPr>
          <p:cNvPr id="5" name="TextBox 4">
            <a:extLst>
              <a:ext uri="{FF2B5EF4-FFF2-40B4-BE49-F238E27FC236}">
                <a16:creationId xmlns:a16="http://schemas.microsoft.com/office/drawing/2014/main" id="{D811C4B9-2F36-4A30-B583-870FF9351051}"/>
              </a:ext>
            </a:extLst>
          </p:cNvPr>
          <p:cNvSpPr txBox="1"/>
          <p:nvPr/>
        </p:nvSpPr>
        <p:spPr>
          <a:xfrm>
            <a:off x="943430" y="4260944"/>
            <a:ext cx="10020588" cy="1823576"/>
          </a:xfrm>
          <a:prstGeom prst="rect">
            <a:avLst/>
          </a:prstGeom>
          <a:noFill/>
        </p:spPr>
        <p:txBody>
          <a:bodyPr wrap="square" rtlCol="0" anchor="ctr">
            <a:spAutoFit/>
          </a:bodyPr>
          <a:lstStyle/>
          <a:p>
            <a:pPr algn="ctr">
              <a:lnSpc>
                <a:spcPct val="90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 Hol</a:t>
            </a:r>
            <a:r>
              <a:rPr lang="en-US" sz="125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y </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Spirit</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42242706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770974"/>
            <a:ext cx="12191999" cy="5574603"/>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 </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Holy Spirit liberates people from </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Demons</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894401822"/>
      </p:ext>
    </p:extLst>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210284"/>
            <a:ext cx="12192000" cy="894860"/>
          </a:xfrm>
          <a:prstGeom prst="rect">
            <a:avLst/>
          </a:prstGeom>
          <a:noFill/>
        </p:spPr>
        <p:txBody>
          <a:bodyPr wrap="square" rtlCol="0">
            <a:spAutoFit/>
          </a:bodyPr>
          <a:lstStyle/>
          <a:p>
            <a:pPr algn="ctr">
              <a:lnSpc>
                <a:spcPct val="70000"/>
              </a:lnSpc>
            </a:pPr>
            <a:r>
              <a:rPr lang="en-US" sz="7000" b="1" u="sng" dirty="0">
                <a:solidFill>
                  <a:schemeClr val="accent5">
                    <a:lumMod val="50000"/>
                  </a:schemeClr>
                </a:solidFill>
                <a:effectLst>
                  <a:glow rad="38100">
                    <a:srgbClr val="8AF7FF"/>
                  </a:glow>
                  <a:outerShdw blurRad="38100" dist="38100" dir="2700000" algn="tl">
                    <a:srgbClr val="000000">
                      <a:alpha val="43137"/>
                    </a:srgbClr>
                  </a:outerShdw>
                </a:effectLst>
              </a:rPr>
              <a:t>2 Corinthians 3:17 </a:t>
            </a:r>
            <a:endParaRPr lang="en-US" sz="70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19280" y="2092096"/>
            <a:ext cx="11553440" cy="2650534"/>
          </a:xfrm>
          <a:prstGeom prst="rect">
            <a:avLst/>
          </a:prstGeom>
          <a:noFill/>
        </p:spPr>
        <p:txBody>
          <a:bodyPr wrap="square" rtlCol="0">
            <a:spAutoFit/>
          </a:bodyPr>
          <a:lstStyle/>
          <a:p>
            <a:pPr algn="ctr">
              <a:lnSpc>
                <a:spcPct val="85000"/>
              </a:lnSpc>
              <a:spcBef>
                <a:spcPts val="2400"/>
              </a:spcBef>
            </a:pP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Now the Lord is the Spirit, and </a:t>
            </a:r>
            <a:r>
              <a:rPr lang="en-US" sz="6500" b="1" dirty="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where</a:t>
            </a: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the Spirit of the Lord </a:t>
            </a:r>
            <a:r>
              <a:rPr lang="en-US" sz="65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is</a:t>
            </a: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there </a:t>
            </a:r>
            <a:r>
              <a:rPr lang="en-US" sz="6500" b="1" u="sng"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is</a:t>
            </a: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freedom.</a:t>
            </a:r>
            <a:endParaRPr lang="en-US" sz="6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251067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684685"/>
            <a:ext cx="12191999" cy="3747180"/>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We </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have </a:t>
            </a:r>
            <a:r>
              <a:rPr lang="en-US" sz="12500" b="1" dirty="0">
                <a:solidFill>
                  <a:schemeClr val="accent5">
                    <a:lumMod val="50000"/>
                  </a:schemeClr>
                </a:solidFill>
                <a:effectLst>
                  <a:glow rad="190500">
                    <a:srgbClr val="8AF7FF"/>
                  </a:glow>
                  <a:outerShdw blurRad="38100" dist="38100" dir="2700000" algn="tl">
                    <a:srgbClr val="000000">
                      <a:alpha val="43137"/>
                    </a:srgbClr>
                  </a:outerShdw>
                </a:effectLst>
                <a:latin typeface="AHDN" panose="02000000000000000000" pitchFamily="2" charset="0"/>
              </a:rPr>
              <a:t>His</a:t>
            </a:r>
            <a:r>
              <a:rPr lang="en-US" sz="125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Authority</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393318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210284"/>
            <a:ext cx="12192000" cy="894860"/>
          </a:xfrm>
          <a:prstGeom prst="rect">
            <a:avLst/>
          </a:prstGeom>
          <a:noFill/>
        </p:spPr>
        <p:txBody>
          <a:bodyPr wrap="square" rtlCol="0">
            <a:spAutoFit/>
          </a:bodyPr>
          <a:lstStyle/>
          <a:p>
            <a:pPr algn="ctr">
              <a:lnSpc>
                <a:spcPct val="70000"/>
              </a:lnSpc>
            </a:pPr>
            <a:r>
              <a:rPr lang="en-US" sz="7000" b="1" u="sng" dirty="0" smtClean="0">
                <a:solidFill>
                  <a:schemeClr val="accent5">
                    <a:lumMod val="50000"/>
                  </a:schemeClr>
                </a:solidFill>
                <a:effectLst>
                  <a:glow rad="38100">
                    <a:srgbClr val="8AF7FF"/>
                  </a:glow>
                  <a:outerShdw blurRad="38100" dist="38100" dir="2700000" algn="tl">
                    <a:srgbClr val="000000">
                      <a:alpha val="43137"/>
                    </a:srgbClr>
                  </a:outerShdw>
                </a:effectLst>
              </a:rPr>
              <a:t>James </a:t>
            </a:r>
            <a:r>
              <a:rPr lang="en-US" sz="7000" b="1" u="sng" dirty="0">
                <a:solidFill>
                  <a:schemeClr val="accent5">
                    <a:lumMod val="50000"/>
                  </a:schemeClr>
                </a:solidFill>
                <a:effectLst>
                  <a:glow rad="38100">
                    <a:srgbClr val="8AF7FF"/>
                  </a:glow>
                  <a:outerShdw blurRad="38100" dist="38100" dir="2700000" algn="tl">
                    <a:srgbClr val="000000">
                      <a:alpha val="43137"/>
                    </a:srgbClr>
                  </a:outerShdw>
                </a:effectLst>
              </a:rPr>
              <a:t>4:7 </a:t>
            </a:r>
            <a:endParaRPr lang="en-US" sz="70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19280" y="2092096"/>
            <a:ext cx="11553440" cy="2650534"/>
          </a:xfrm>
          <a:prstGeom prst="rect">
            <a:avLst/>
          </a:prstGeom>
          <a:noFill/>
        </p:spPr>
        <p:txBody>
          <a:bodyPr wrap="square" rtlCol="0">
            <a:spAutoFit/>
          </a:bodyPr>
          <a:lstStyle/>
          <a:p>
            <a:pPr algn="ctr">
              <a:lnSpc>
                <a:spcPct val="85000"/>
              </a:lnSpc>
              <a:spcBef>
                <a:spcPts val="2400"/>
              </a:spcBef>
            </a:pPr>
            <a:r>
              <a:rPr lang="en-US" sz="6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Submit yourselves, then, to God. Resist the devil, and he will flee from you.</a:t>
            </a:r>
            <a:endParaRPr lang="en-US" sz="6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955364830"/>
      </p:ext>
    </p:extLst>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81379"/>
            <a:ext cx="12192000" cy="780214"/>
          </a:xfrm>
          <a:prstGeom prst="rect">
            <a:avLst/>
          </a:prstGeom>
          <a:noFill/>
        </p:spPr>
        <p:txBody>
          <a:bodyPr wrap="square" rtlCol="0">
            <a:spAutoFit/>
          </a:bodyPr>
          <a:lstStyle/>
          <a:p>
            <a:pPr algn="ctr">
              <a:lnSpc>
                <a:spcPct val="70000"/>
              </a:lnSpc>
            </a:pPr>
            <a:r>
              <a:rPr lang="en-US" sz="5800" b="1" u="sng" dirty="0" smtClean="0">
                <a:solidFill>
                  <a:schemeClr val="accent5">
                    <a:lumMod val="50000"/>
                  </a:schemeClr>
                </a:solidFill>
                <a:effectLst>
                  <a:glow rad="38100">
                    <a:srgbClr val="8AF7FF"/>
                  </a:glow>
                  <a:outerShdw blurRad="38100" dist="38100" dir="2700000" algn="tl">
                    <a:srgbClr val="000000">
                      <a:alpha val="43137"/>
                    </a:srgbClr>
                  </a:outerShdw>
                </a:effectLst>
              </a:rPr>
              <a:t>Mark 16:17-18 </a:t>
            </a:r>
            <a:endParaRPr lang="en-US" sz="58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32211" y="975241"/>
            <a:ext cx="11727577" cy="5749331"/>
          </a:xfrm>
          <a:prstGeom prst="rect">
            <a:avLst/>
          </a:prstGeom>
          <a:noFill/>
        </p:spPr>
        <p:txBody>
          <a:bodyPr wrap="square" rtlCol="0">
            <a:spAutoFit/>
          </a:bodyPr>
          <a:lstStyle/>
          <a:p>
            <a:pPr algn="ctr">
              <a:lnSpc>
                <a:spcPct val="85000"/>
              </a:lnSpc>
              <a:spcBef>
                <a:spcPts val="2400"/>
              </a:spcBef>
            </a:pPr>
            <a:r>
              <a:rPr lang="en-US" sz="5400" b="1" baseline="30000"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17</a:t>
            </a:r>
            <a:r>
              <a:rPr lang="en-US" sz="5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a:t>
            </a:r>
            <a:r>
              <a:rPr lang="en-US" sz="5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And these signs will accompany those who believe: </a:t>
            </a:r>
            <a:r>
              <a:rPr lang="en-US" sz="5400" b="1" dirty="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In my name they will drive out demons</a:t>
            </a:r>
            <a:r>
              <a:rPr lang="en-US" sz="5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they will speak in new tongues; </a:t>
            </a:r>
            <a:r>
              <a:rPr lang="en-US" sz="5400" b="1" baseline="30000"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18</a:t>
            </a:r>
            <a:r>
              <a:rPr lang="en-US" sz="54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they will pick up snakes with their hands; and when they drink deadly poison, it will not hurt them at all; they will place their hands on sick people, and they will get well.”</a:t>
            </a:r>
            <a:endParaRPr lang="en-US" sz="54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3985718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555677" y="1597103"/>
            <a:ext cx="5809564" cy="837537"/>
          </a:xfrm>
          <a:prstGeom prst="rect">
            <a:avLst/>
          </a:prstGeom>
          <a:noFill/>
        </p:spPr>
        <p:txBody>
          <a:bodyPr wrap="square" rtlCol="0">
            <a:spAutoFit/>
          </a:bodyPr>
          <a:lstStyle/>
          <a:p>
            <a:pPr>
              <a:lnSpc>
                <a:spcPct val="70000"/>
              </a:lnSpc>
            </a:pPr>
            <a:r>
              <a:rPr lang="en-US" sz="6500" b="1" u="sng" dirty="0" smtClean="0">
                <a:solidFill>
                  <a:schemeClr val="accent5">
                    <a:lumMod val="50000"/>
                  </a:schemeClr>
                </a:solidFill>
                <a:effectLst>
                  <a:glow rad="38100">
                    <a:srgbClr val="8AF7FF"/>
                  </a:glow>
                  <a:outerShdw blurRad="38100" dist="38100" dir="2700000" algn="tl">
                    <a:srgbClr val="000000">
                      <a:alpha val="43137"/>
                    </a:srgbClr>
                  </a:outerShdw>
                </a:effectLst>
              </a:rPr>
              <a:t>Matthew 12:28</a:t>
            </a:r>
            <a:endParaRPr lang="en-US" sz="65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555676" y="2439007"/>
            <a:ext cx="11417883" cy="2453749"/>
          </a:xfrm>
          <a:prstGeom prst="rect">
            <a:avLst/>
          </a:prstGeom>
          <a:noFill/>
        </p:spPr>
        <p:txBody>
          <a:bodyPr wrap="square" rtlCol="0">
            <a:spAutoFit/>
          </a:bodyPr>
          <a:lstStyle/>
          <a:p>
            <a:pPr>
              <a:lnSpc>
                <a:spcPct val="85000"/>
              </a:lnSpc>
              <a:spcBef>
                <a:spcPts val="2400"/>
              </a:spcBef>
            </a:pP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“But if I drive out </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demons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by </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the Spirit of God, </a:t>
            </a:r>
            <a:r>
              <a:rPr lang="en-US" sz="60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then </a:t>
            </a:r>
            <a:r>
              <a:rPr lang="en-US" sz="6000" b="1" dirty="0">
                <a:solidFill>
                  <a:schemeClr val="accent5">
                    <a:lumMod val="50000"/>
                  </a:schemeClr>
                </a:solidFill>
                <a:effectLst>
                  <a:glow rad="190500">
                    <a:srgbClr val="8AF7FF"/>
                  </a:glow>
                  <a:outerShdw blurRad="38100" dist="38100" dir="2700000" algn="tl">
                    <a:srgbClr val="000000">
                      <a:alpha val="43137"/>
                    </a:srgbClr>
                  </a:outerShdw>
                </a:effectLst>
                <a:cs typeface="Calibri Light" panose="020F0302020204030204" pitchFamily="34" charset="0"/>
              </a:rPr>
              <a:t>the kingdom of God has come upon you</a:t>
            </a:r>
            <a:r>
              <a:rPr lang="en-US" sz="60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a:t>
            </a:r>
          </a:p>
        </p:txBody>
      </p:sp>
    </p:spTree>
    <p:extLst>
      <p:ext uri="{BB962C8B-B14F-4D97-AF65-F5344CB8AC3E}">
        <p14:creationId xmlns:p14="http://schemas.microsoft.com/office/powerpoint/2010/main" val="1005713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1058776" y="1688394"/>
            <a:ext cx="10659979" cy="3016210"/>
          </a:xfrm>
          <a:prstGeom prst="rect">
            <a:avLst/>
          </a:prstGeom>
          <a:noFill/>
        </p:spPr>
        <p:txBody>
          <a:bodyPr wrap="square" rtlCol="0">
            <a:spAutoFit/>
          </a:bodyPr>
          <a:lstStyle/>
          <a:p>
            <a:pPr>
              <a:lnSpc>
                <a:spcPct val="95000"/>
              </a:lnSpc>
            </a:pP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Week </a:t>
            </a:r>
            <a:r>
              <a:rPr lang="en-US" sz="100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a:t>
            </a: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hree  </a:t>
            </a:r>
            <a:b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Deli</a:t>
            </a:r>
            <a:r>
              <a:rPr lang="en-US" sz="10000" b="1" spc="-6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v</a:t>
            </a: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eranc</a:t>
            </a:r>
            <a:r>
              <a:rPr lang="en-US" sz="10000" b="1" spc="-15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 </a:t>
            </a: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b</a:t>
            </a:r>
            <a:r>
              <a:rPr lang="en-US" sz="10000" b="1" spc="-6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y </a:t>
            </a:r>
            <a:r>
              <a:rPr lang="en-US" sz="10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Jesus</a:t>
            </a:r>
            <a:endParaRPr lang="en-US" sz="10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
        <p:nvSpPr>
          <p:cNvPr id="3" name="TextBox 2">
            <a:extLst>
              <a:ext uri="{FF2B5EF4-FFF2-40B4-BE49-F238E27FC236}">
                <a16:creationId xmlns:a16="http://schemas.microsoft.com/office/drawing/2014/main" id="{39B13FA1-62B2-48F5-BA53-CD91875E22FA}"/>
              </a:ext>
            </a:extLst>
          </p:cNvPr>
          <p:cNvSpPr txBox="1"/>
          <p:nvPr/>
        </p:nvSpPr>
        <p:spPr>
          <a:xfrm>
            <a:off x="1058776" y="4606853"/>
            <a:ext cx="6954693" cy="861774"/>
          </a:xfrm>
          <a:prstGeom prst="rect">
            <a:avLst/>
          </a:prstGeom>
          <a:noFill/>
        </p:spPr>
        <p:txBody>
          <a:bodyPr wrap="square" rtlCol="0">
            <a:spAutoFit/>
          </a:bodyPr>
          <a:lstStyle/>
          <a:p>
            <a:pPr algn="ctr"/>
            <a:r>
              <a:rPr lang="en-US" sz="5000" b="1" dirty="0" smtClean="0">
                <a:latin typeface="Slim Joe" panose="02000000000000000000" pitchFamily="50" charset="0"/>
              </a:rPr>
              <a:t>Matthew </a:t>
            </a:r>
            <a:r>
              <a:rPr lang="en-US" sz="5000" b="1" dirty="0" smtClean="0">
                <a:latin typeface="Slim Joe" panose="02000000000000000000" pitchFamily="50" charset="0"/>
              </a:rPr>
              <a:t>12:15-37</a:t>
            </a:r>
            <a:endParaRPr lang="en-US" sz="5000" b="1" dirty="0">
              <a:latin typeface="Slim Joe" panose="02000000000000000000" pitchFamily="50" charset="0"/>
            </a:endParaRPr>
          </a:p>
        </p:txBody>
      </p:sp>
    </p:spTree>
    <p:extLst>
      <p:ext uri="{BB962C8B-B14F-4D97-AF65-F5344CB8AC3E}">
        <p14:creationId xmlns:p14="http://schemas.microsoft.com/office/powerpoint/2010/main" val="41233870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09353"/>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a:stCxn id="8" idx="1"/>
            <a:endCxn id="8" idx="3"/>
          </p:cNvCxnSpPr>
          <p:nvPr/>
        </p:nvCxnSpPr>
        <p:spPr>
          <a:xfrm>
            <a:off x="0" y="3558275"/>
            <a:ext cx="12191999" cy="0"/>
          </a:xfrm>
          <a:prstGeom prst="line">
            <a:avLst/>
          </a:prstGeom>
          <a:ln w="57150">
            <a:solidFill>
              <a:srgbClr val="203864"/>
            </a:solidFill>
          </a:ln>
          <a:effectLst>
            <a:glow rad="76200">
              <a:srgbClr val="88F0F6"/>
            </a:glo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11C4B9-2F36-4A30-B583-870FF9351051}"/>
              </a:ext>
            </a:extLst>
          </p:cNvPr>
          <p:cNvSpPr txBox="1"/>
          <p:nvPr/>
        </p:nvSpPr>
        <p:spPr>
          <a:xfrm>
            <a:off x="0" y="1684685"/>
            <a:ext cx="12191999" cy="3747180"/>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No Middle </a:t>
            </a:r>
            <a:b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Ground</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2558636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1940092" y="951447"/>
            <a:ext cx="8311815" cy="5574603"/>
          </a:xfrm>
          <a:prstGeom prst="rect">
            <a:avLst/>
          </a:prstGeom>
          <a:noFill/>
        </p:spPr>
        <p:txBody>
          <a:bodyPr wrap="square" rtlCol="0" anchor="ctr">
            <a:spAutoFit/>
          </a:bodyPr>
          <a:lstStyle/>
          <a:p>
            <a:pP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a:t>
            </a:r>
          </a:p>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Un</a:t>
            </a:r>
            <a:r>
              <a:rPr lang="en-US" sz="12500" b="1" spc="-3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f</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orgi</a:t>
            </a:r>
            <a:r>
              <a:rPr lang="en-US" sz="12500" b="1" spc="-7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v</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able</a:t>
            </a:r>
          </a:p>
          <a:p>
            <a:pPr algn="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Sin</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095240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1940092" y="1865158"/>
            <a:ext cx="8311815" cy="3747180"/>
          </a:xfrm>
          <a:prstGeom prst="rect">
            <a:avLst/>
          </a:prstGeom>
          <a:noFill/>
        </p:spPr>
        <p:txBody>
          <a:bodyPr wrap="square" rtlCol="0" anchor="ctr">
            <a:spAutoFit/>
          </a:bodyPr>
          <a:lstStyle/>
          <a:p>
            <a:pP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1. Complete  </a:t>
            </a:r>
            <a:b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denial</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2208244527"/>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970046" y="343968"/>
            <a:ext cx="10251908" cy="6524863"/>
          </a:xfrm>
          <a:prstGeom prst="rect">
            <a:avLst/>
          </a:prstGeom>
          <a:noFill/>
        </p:spPr>
        <p:txBody>
          <a:bodyPr wrap="square" rtlCol="0" anchor="ctr">
            <a:spAutoFit/>
          </a:bodyPr>
          <a:lstStyle/>
          <a:p>
            <a:pPr algn="ctr">
              <a:lnSpc>
                <a:spcPct val="95000"/>
              </a:lnSpc>
            </a:pP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2</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Attributing what </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is from </a:t>
            </a:r>
            <a:b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the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Holy Spirit </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
            </a:r>
            <a:b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br>
            <a:r>
              <a:rPr lang="en-US" sz="11000" b="1" spc="-5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t</a:t>
            </a:r>
            <a:r>
              <a:rPr lang="en-US" sz="110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o </a:t>
            </a:r>
            <a:r>
              <a:rPr lang="en-US" sz="11000" b="1"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Satan</a:t>
            </a:r>
            <a:endParaRPr lang="en-US" sz="110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3754633417"/>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542640"/>
            <a:ext cx="12192000" cy="780214"/>
          </a:xfrm>
          <a:prstGeom prst="rect">
            <a:avLst/>
          </a:prstGeom>
          <a:noFill/>
        </p:spPr>
        <p:txBody>
          <a:bodyPr wrap="square" rtlCol="0">
            <a:spAutoFit/>
          </a:bodyPr>
          <a:lstStyle/>
          <a:p>
            <a:pPr algn="ctr">
              <a:lnSpc>
                <a:spcPct val="70000"/>
              </a:lnSpc>
            </a:pPr>
            <a:r>
              <a:rPr lang="en-US" sz="6000" b="1" u="sng" dirty="0" smtClean="0">
                <a:solidFill>
                  <a:schemeClr val="accent5">
                    <a:lumMod val="50000"/>
                  </a:schemeClr>
                </a:solidFill>
                <a:effectLst>
                  <a:glow rad="38100">
                    <a:srgbClr val="8AF7FF"/>
                  </a:glow>
                  <a:outerShdw blurRad="38100" dist="38100" dir="2700000" algn="tl">
                    <a:srgbClr val="000000">
                      <a:alpha val="43137"/>
                    </a:srgbClr>
                  </a:outerShdw>
                </a:effectLst>
              </a:rPr>
              <a:t>Mark 3:28-30</a:t>
            </a:r>
            <a:endParaRPr lang="en-US" sz="4500" b="1" dirty="0">
              <a:solidFill>
                <a:schemeClr val="accent5">
                  <a:lumMod val="50000"/>
                </a:schemeClr>
              </a:solidFill>
              <a:effectLst>
                <a:glow rad="38100">
                  <a:srgbClr val="8AF7FF"/>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19280" y="1322854"/>
            <a:ext cx="11553440" cy="5128327"/>
          </a:xfrm>
          <a:prstGeom prst="rect">
            <a:avLst/>
          </a:prstGeom>
          <a:noFill/>
        </p:spPr>
        <p:txBody>
          <a:bodyPr wrap="square" rtlCol="0">
            <a:spAutoFit/>
          </a:bodyPr>
          <a:lstStyle/>
          <a:p>
            <a:pPr algn="ctr">
              <a:lnSpc>
                <a:spcPct val="85000"/>
              </a:lnSpc>
              <a:spcBef>
                <a:spcPts val="2400"/>
              </a:spcBef>
            </a:pPr>
            <a:r>
              <a:rPr lang="en-US" sz="5500" b="1" baseline="30000"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28</a:t>
            </a:r>
            <a:r>
              <a:rPr lang="en-US" sz="5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Truly </a:t>
            </a:r>
            <a:r>
              <a:rPr lang="en-US" sz="5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I tell you, people can be forgiven all their sins and every slander they utter, </a:t>
            </a:r>
            <a:r>
              <a:rPr lang="en-US" sz="5500" b="1" baseline="30000"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29</a:t>
            </a:r>
            <a:r>
              <a:rPr lang="en-US" sz="5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but whoever blasphemes against the Holy Spirit will never be forgiven; they are guilty of an eternal sin.” </a:t>
            </a:r>
            <a:r>
              <a:rPr lang="en-US" sz="5500" b="1" baseline="30000"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30</a:t>
            </a:r>
            <a:r>
              <a:rPr lang="en-US" sz="5500" b="1" dirty="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rPr>
              <a:t> He said this because they were saying, “He has an impure spirit.” </a:t>
            </a:r>
            <a:endParaRPr lang="en-US" sz="5500" b="1" dirty="0" smtClean="0">
              <a:solidFill>
                <a:schemeClr val="accent5">
                  <a:lumMod val="50000"/>
                </a:schemeClr>
              </a:solidFill>
              <a:effectLst>
                <a:glow rad="38100">
                  <a:srgbClr val="8AF7FF"/>
                </a:glow>
                <a:outerShdw blurRad="38100" dist="38100" dir="2700000" algn="tl">
                  <a:srgbClr val="000000">
                    <a:alpha val="43137"/>
                  </a:srgbClr>
                </a:outerShdw>
              </a:effectLst>
              <a:cs typeface="Calibri Light" panose="020F0302020204030204" pitchFamily="34" charset="0"/>
            </a:endParaRPr>
          </a:p>
        </p:txBody>
      </p:sp>
    </p:spTree>
    <p:extLst>
      <p:ext uri="{BB962C8B-B14F-4D97-AF65-F5344CB8AC3E}">
        <p14:creationId xmlns:p14="http://schemas.microsoft.com/office/powerpoint/2010/main" val="13630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684685"/>
            <a:ext cx="12191999" cy="3747180"/>
          </a:xfrm>
          <a:prstGeom prst="rect">
            <a:avLst/>
          </a:prstGeom>
          <a:noFill/>
        </p:spPr>
        <p:txBody>
          <a:bodyPr wrap="square" rtlCol="0" anchor="ctr">
            <a:spAutoFit/>
          </a:bodyPr>
          <a:lstStyle/>
          <a:p>
            <a:pPr algn="ctr">
              <a:lnSpc>
                <a:spcPct val="95000"/>
              </a:lnSpc>
            </a:pP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Ha</a:t>
            </a:r>
            <a:r>
              <a:rPr lang="en-US" sz="12500" b="1" spc="-700"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v</a:t>
            </a:r>
            <a:r>
              <a:rPr lang="en-US" sz="12500" b="1" dirty="0" smtClean="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rPr>
              <a:t>e I committed this sin?</a:t>
            </a:r>
            <a:endParaRPr lang="en-US" sz="12500" b="1" u="sng" dirty="0">
              <a:solidFill>
                <a:schemeClr val="accent5">
                  <a:lumMod val="50000"/>
                </a:schemeClr>
              </a:solidFill>
              <a:effectLst>
                <a:glow rad="38100">
                  <a:srgbClr val="8AF7FF"/>
                </a:glow>
                <a:outerShdw blurRad="38100" dist="38100" dir="2700000" algn="tl">
                  <a:srgbClr val="000000">
                    <a:alpha val="43137"/>
                  </a:srgbClr>
                </a:outerShdw>
              </a:effectLst>
              <a:latin typeface="AHDN" panose="02000000000000000000" pitchFamily="2" charset="0"/>
            </a:endParaRPr>
          </a:p>
        </p:txBody>
      </p:sp>
    </p:spTree>
    <p:extLst>
      <p:ext uri="{BB962C8B-B14F-4D97-AF65-F5344CB8AC3E}">
        <p14:creationId xmlns:p14="http://schemas.microsoft.com/office/powerpoint/2010/main" val="1723316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645</Words>
  <Application>Microsoft Office PowerPoint</Application>
  <PresentationFormat>Widescreen</PresentationFormat>
  <Paragraphs>59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AHDN</vt:lpstr>
      <vt:lpstr>Arial</vt:lpstr>
      <vt:lpstr>Slim Joe</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119</cp:revision>
  <dcterms:created xsi:type="dcterms:W3CDTF">2018-06-29T18:28:59Z</dcterms:created>
  <dcterms:modified xsi:type="dcterms:W3CDTF">2019-08-18T22:01:39Z</dcterms:modified>
</cp:coreProperties>
</file>