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63" r:id="rId3"/>
    <p:sldId id="327" r:id="rId4"/>
    <p:sldId id="283" r:id="rId5"/>
    <p:sldId id="341" r:id="rId6"/>
    <p:sldId id="342" r:id="rId7"/>
    <p:sldId id="343" r:id="rId8"/>
    <p:sldId id="344" r:id="rId9"/>
    <p:sldId id="345" r:id="rId10"/>
    <p:sldId id="346" r:id="rId11"/>
    <p:sldId id="306" r:id="rId12"/>
    <p:sldId id="289" r:id="rId13"/>
    <p:sldId id="347" r:id="rId14"/>
    <p:sldId id="294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lim Joe" panose="02000000000000000000" pitchFamily="50" charset="0"/>
      <p:regular r:id="rId22"/>
    </p:embeddedFont>
    <p:embeddedFont>
      <p:font typeface="AHDN" panose="02000000000000000000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DFF"/>
    <a:srgbClr val="9BFDFF"/>
    <a:srgbClr val="5BFCFF"/>
    <a:srgbClr val="203864"/>
    <a:srgbClr val="88F0F6"/>
    <a:srgbClr val="9BC870"/>
    <a:srgbClr val="45A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2" autoAdjust="0"/>
    <p:restoredTop sz="94660"/>
  </p:normalViewPr>
  <p:slideViewPr>
    <p:cSldViewPr snapToGrid="0">
      <p:cViewPr>
        <p:scale>
          <a:sx n="50" d="100"/>
          <a:sy n="50" d="100"/>
        </p:scale>
        <p:origin x="638" y="15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8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770974"/>
            <a:ext cx="12191999" cy="55746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Are We Resp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nsible </a:t>
            </a:r>
            <a:r>
              <a:rPr lang="en-US" sz="125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</a:t>
            </a:r>
            <a:r>
              <a:rPr lang="en-US" sz="12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or Our Soil?</a:t>
            </a:r>
            <a:endParaRPr lang="en-US" sz="12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1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551454"/>
            <a:ext cx="11553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6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 planted the seed, Apollos watered it, but God has been making it grow. </a:t>
            </a:r>
            <a:r>
              <a:rPr lang="en-US" sz="60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7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So neither the one who plants nor the one who waters is anything,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but only God, who makes things grow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. </a:t>
            </a:r>
            <a:endParaRPr lang="en-US" sz="6000" b="1" dirty="0" smtClean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27268"/>
            <a:ext cx="12192000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 Corinthians 3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6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136300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19280" y="1551454"/>
            <a:ext cx="11553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2400"/>
              </a:spcBef>
            </a:pPr>
            <a:r>
              <a:rPr lang="en-US" sz="6000" b="1" baseline="300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8</a:t>
            </a: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The one who plants and the one who waters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have one purpose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, and they will each be rewarded according to their own labor. </a:t>
            </a:r>
            <a:r>
              <a:rPr lang="en-US" sz="6000" b="1" baseline="300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9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For we are co-workers in God’s service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; you are God’s field, God’s building.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27268"/>
            <a:ext cx="12192000" cy="9925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1 Corinthians 3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6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9 </a:t>
            </a:r>
          </a:p>
        </p:txBody>
      </p:sp>
    </p:spTree>
    <p:extLst>
      <p:ext uri="{BB962C8B-B14F-4D97-AF65-F5344CB8AC3E}">
        <p14:creationId xmlns:p14="http://schemas.microsoft.com/office/powerpoint/2010/main" val="5607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4093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7314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471" y="1599054"/>
            <a:ext cx="11911263" cy="4958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457200">
              <a:lnSpc>
                <a:spcPct val="8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para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“near, beside”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)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800" b="1" i="1" dirty="0" smtClean="0">
                <a:solidFill>
                  <a:schemeClr val="accent5">
                    <a:lumMod val="50000"/>
                  </a:schemeClr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ballo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(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“to throw”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)</a:t>
            </a:r>
          </a:p>
          <a:p>
            <a:pPr marL="857250" indent="-457200">
              <a:lnSpc>
                <a:spcPct val="8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What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is being told has not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/>
            </a:r>
            <a:b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actually 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occurred, though it could have occurred and it may </a:t>
            </a: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occur</a:t>
            </a:r>
          </a:p>
          <a:p>
            <a:pPr marL="857250" indent="-457200">
              <a:lnSpc>
                <a:spcPct val="8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Chapter 13!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62669"/>
            <a:ext cx="12192000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Parables</a:t>
            </a:r>
            <a:endParaRPr lang="en-US" sz="90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6315088" y="5639200"/>
            <a:ext cx="5214938" cy="89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>
              <a:lnSpc>
                <a:spcPct val="85000"/>
              </a:lnSpc>
              <a:spcBef>
                <a:spcPts val="1200"/>
              </a:spcBef>
            </a:pPr>
            <a:r>
              <a:rPr lang="en-US" sz="5800" b="1" u="sng" dirty="0" smtClean="0">
                <a:solidFill>
                  <a:srgbClr val="203864"/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Matt 13:1</a:t>
            </a:r>
            <a:r>
              <a:rPr lang="en-US" sz="5800" b="1" u="sng" spc="300" dirty="0" smtClean="0">
                <a:solidFill>
                  <a:srgbClr val="203864"/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0</a:t>
            </a:r>
            <a:r>
              <a:rPr lang="en-US" sz="5800" b="1" u="sng" dirty="0" smtClean="0">
                <a:solidFill>
                  <a:srgbClr val="203864"/>
                </a:solidFill>
                <a:effectLst>
                  <a:glow rad="1905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-17</a:t>
            </a:r>
            <a:endParaRPr lang="en-US" sz="5800" b="1" u="sng" dirty="0">
              <a:solidFill>
                <a:srgbClr val="203864"/>
              </a:solidFill>
              <a:effectLst>
                <a:glow rad="1905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0178" y="1312154"/>
            <a:ext cx="10888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Fi</a:t>
            </a:r>
            <a:r>
              <a:rPr lang="en-US" sz="10000" b="1" spc="-9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000" b="1" spc="-3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the </a:t>
            </a:r>
            <a:r>
              <a:rPr lang="en-US" sz="10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</a:t>
            </a:r>
            <a:r>
              <a:rPr lang="en-US" sz="10000" b="1" spc="-3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oW</a:t>
            </a:r>
            <a:r>
              <a:rPr lang="en-US" sz="10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156411" y="4230613"/>
            <a:ext cx="78570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Slim Joe" panose="02000000000000000000" pitchFamily="50" charset="0"/>
              </a:rPr>
              <a:t>Matthew 13:1-23</a:t>
            </a:r>
            <a:endParaRPr lang="en-US" sz="5000" b="1" dirty="0"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830178" y="1312154"/>
            <a:ext cx="1088857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Week 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Fi</a:t>
            </a:r>
            <a:r>
              <a:rPr lang="en-US" sz="10000" b="1" spc="-9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v</a:t>
            </a:r>
            <a:r>
              <a:rPr lang="en-US" sz="10000" b="1" spc="-300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 </a:t>
            </a:r>
            <a:b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</a:b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Parabl</a:t>
            </a:r>
            <a:r>
              <a:rPr lang="en-US" sz="10000" b="1" spc="-300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 </a:t>
            </a:r>
            <a:r>
              <a:rPr lang="en-US" sz="100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of the </a:t>
            </a:r>
            <a:r>
              <a:rPr lang="en-US" sz="10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</a:t>
            </a:r>
            <a:r>
              <a:rPr lang="en-US" sz="10000" b="1" spc="-3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oW</a:t>
            </a:r>
            <a:r>
              <a:rPr lang="en-US" sz="10000" b="1" dirty="0" err="1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er</a:t>
            </a:r>
            <a:r>
              <a:rPr lang="en-US" sz="10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 </a:t>
            </a:r>
            <a:endParaRPr lang="en-US" sz="100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-200025" y="4230613"/>
            <a:ext cx="821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>
                  <a:glow rad="190500">
                    <a:srgbClr val="88F0F6"/>
                  </a:glow>
                </a:effectLst>
                <a:latin typeface="Slim Joe" panose="02000000000000000000" pitchFamily="50" charset="0"/>
              </a:rPr>
              <a:t>Matthew 13:3-9</a:t>
            </a:r>
            <a:endParaRPr lang="en-US" sz="5000" b="1" dirty="0">
              <a:effectLst>
                <a:glow rad="190500">
                  <a:srgbClr val="88F0F6"/>
                </a:glow>
              </a:effectLst>
              <a:latin typeface="Slim Joe" panose="020000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13FA1-62B2-48F5-BA53-CD91875E22FA}"/>
              </a:ext>
            </a:extLst>
          </p:cNvPr>
          <p:cNvSpPr txBox="1"/>
          <p:nvPr/>
        </p:nvSpPr>
        <p:spPr>
          <a:xfrm>
            <a:off x="485775" y="5049523"/>
            <a:ext cx="7527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effectLst>
                  <a:glow rad="190500">
                    <a:srgbClr val="88F0F6"/>
                  </a:glow>
                </a:effectLst>
                <a:latin typeface="Slim Joe" panose="02000000000000000000" pitchFamily="50" charset="0"/>
              </a:rPr>
              <a:t>Matthew 13:18-23</a:t>
            </a:r>
            <a:endParaRPr lang="en-US" sz="5000" b="1" dirty="0">
              <a:effectLst>
                <a:glow rad="190500">
                  <a:srgbClr val="88F0F6"/>
                </a:glow>
              </a:effectLst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347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1927665"/>
            <a:ext cx="10597978" cy="4822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5" y="-9526"/>
            <a:ext cx="10735135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620149" y="1512897"/>
            <a:ext cx="10701625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Never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addressed (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positive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or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negative)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be…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lazy and haphazard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be…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not focused and Spirit-led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Could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be…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passionate; sharing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with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everyone, “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whosever will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”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His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“success” percentages 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seem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1456864" y="381818"/>
            <a:ext cx="10735136" cy="1131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effectLst>
                  <a:glow rad="38100">
                    <a:srgbClr val="8AF7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DN" panose="02000000000000000000" pitchFamily="2" charset="0"/>
              </a:rPr>
              <a:t>Scattering Method</a:t>
            </a:r>
            <a:endParaRPr lang="en-US" sz="7500" b="1" u="sng" dirty="0">
              <a:solidFill>
                <a:schemeClr val="accent5">
                  <a:lumMod val="50000"/>
                </a:schemeClr>
              </a:solidFill>
              <a:effectLst>
                <a:glow rad="38100">
                  <a:srgbClr val="8AF7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D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1927665"/>
            <a:ext cx="10597978" cy="482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3189514"/>
            <a:ext cx="10597978" cy="35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3179227"/>
            <a:ext cx="10597978" cy="3560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5105399"/>
            <a:ext cx="10597978" cy="15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0416"/>
              </p:ext>
            </p:extLst>
          </p:nvPr>
        </p:nvGraphicFramePr>
        <p:xfrm>
          <a:off x="114300" y="99059"/>
          <a:ext cx="11940540" cy="6640830"/>
        </p:xfrm>
        <a:graphic>
          <a:graphicData uri="http://schemas.openxmlformats.org/drawingml/2006/table">
            <a:tbl>
              <a:tblPr firstRow="1" bandRow="1">
                <a:noFill/>
                <a:tableStyleId>{93296810-A885-4BE3-A3E7-6D5BEEA58F35}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4271591413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1626796811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636666493"/>
                    </a:ext>
                  </a:extLst>
                </a:gridCol>
                <a:gridCol w="3215640">
                  <a:extLst>
                    <a:ext uri="{9D8B030D-6E8A-4147-A177-3AD203B41FA5}">
                      <a16:colId xmlns:a16="http://schemas.microsoft.com/office/drawing/2014/main" val="129675135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021713994"/>
                    </a:ext>
                  </a:extLst>
                </a:gridCol>
              </a:tblGrid>
              <a:tr h="558801">
                <a:tc>
                  <a:txBody>
                    <a:bodyPr/>
                    <a:lstStyle/>
                    <a:p>
                      <a:pPr algn="l"/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Soils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Growth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Hindrances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Results</a:t>
                      </a:r>
                    </a:p>
                  </a:txBody>
                  <a:tcPr anchor="ctr">
                    <a:solidFill>
                      <a:srgbClr val="88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290594"/>
                  </a:ext>
                </a:extLst>
              </a:tr>
              <a:tr h="1196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Along the Path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 ground, seeds stay on the surface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Does not (want to) understand it</a:t>
                      </a:r>
                      <a:endParaRPr lang="en-US" sz="3000" dirty="0" smtClean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Satan immediately snatches</a:t>
                      </a:r>
                      <a:endParaRPr lang="en-US" sz="3000" dirty="0">
                        <a:solidFill>
                          <a:srgbClr val="203864"/>
                        </a:solidFill>
                        <a:effectLst>
                          <a:glow rad="38100">
                            <a:srgbClr val="88F0F6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83023"/>
                  </a:ext>
                </a:extLst>
              </a:tr>
              <a:tr h="121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Rocky Places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Receives it enthusiastically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but has no roots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Lasts only a short time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Persecution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because of the word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Quickly falls away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85234"/>
                  </a:ext>
                </a:extLst>
              </a:tr>
              <a:tr h="1921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Among Thorns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Ground has other things growing in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it, taking away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 seeds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None-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 fruit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Worries of this life; holding onto both the world and spiritual things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is choked, making it unfruitful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43468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 Soil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Fertile and rich 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hundred, sixty or thirty </a:t>
                      </a:r>
                      <a:b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times over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None mentioned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smtClean="0">
                          <a:solidFill>
                            <a:srgbClr val="203864"/>
                          </a:solidFill>
                          <a:effectLst>
                            <a:glow rad="38100">
                              <a:srgbClr val="88F0F6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every believer is equally fruitful</a:t>
                      </a:r>
                      <a:endParaRPr lang="en-US" sz="3000" dirty="0">
                        <a:solidFill>
                          <a:srgbClr val="203864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726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62" y="5105399"/>
            <a:ext cx="10597978" cy="159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610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 Light</vt:lpstr>
      <vt:lpstr>Calibri</vt:lpstr>
      <vt:lpstr>Slim Joe</vt:lpstr>
      <vt:lpstr>AHDN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151</cp:revision>
  <dcterms:created xsi:type="dcterms:W3CDTF">2018-06-29T18:28:59Z</dcterms:created>
  <dcterms:modified xsi:type="dcterms:W3CDTF">2019-09-06T18:27:56Z</dcterms:modified>
</cp:coreProperties>
</file>