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70" r:id="rId2"/>
    <p:sldId id="263" r:id="rId3"/>
    <p:sldId id="283" r:id="rId4"/>
    <p:sldId id="350" r:id="rId5"/>
    <p:sldId id="360" r:id="rId6"/>
    <p:sldId id="361" r:id="rId7"/>
    <p:sldId id="362" r:id="rId8"/>
    <p:sldId id="353" r:id="rId9"/>
    <p:sldId id="363" r:id="rId10"/>
    <p:sldId id="364" r:id="rId11"/>
    <p:sldId id="365" r:id="rId12"/>
    <p:sldId id="366" r:id="rId13"/>
    <p:sldId id="367" r:id="rId14"/>
    <p:sldId id="368" r:id="rId15"/>
    <p:sldId id="294" r:id="rId16"/>
  </p:sldIdLst>
  <p:sldSz cx="12192000" cy="68580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AHDN" panose="02000000000000000000" pitchFamily="2" charset="0"/>
      <p:regular r:id="rId21"/>
    </p:embeddedFont>
    <p:embeddedFont>
      <p:font typeface="Slim Joe" panose="02000000000000000000" pitchFamily="50" charset="0"/>
      <p:regular r:id="rId22"/>
    </p:embeddedFont>
    <p:embeddedFont>
      <p:font typeface="Calibri Light" panose="020F0302020204030204" pitchFamily="34" charset="0"/>
      <p:regular r:id="rId23"/>
      <p:italic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C4D88"/>
    <a:srgbClr val="203864"/>
    <a:srgbClr val="69A4D9"/>
    <a:srgbClr val="B3FDFF"/>
    <a:srgbClr val="9BFDFF"/>
    <a:srgbClr val="5BFCFF"/>
    <a:srgbClr val="88F0F6"/>
    <a:srgbClr val="9BC870"/>
    <a:srgbClr val="45AE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162" autoAdjust="0"/>
    <p:restoredTop sz="94660"/>
  </p:normalViewPr>
  <p:slideViewPr>
    <p:cSldViewPr snapToGrid="0">
      <p:cViewPr varScale="1">
        <p:scale>
          <a:sx n="51" d="100"/>
          <a:sy n="51" d="100"/>
        </p:scale>
        <p:origin x="108" y="150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6B26-C373-4EE7-824D-77D208BCAEA6}" type="datetimeFigureOut">
              <a:rPr lang="en-US" smtClean="0"/>
              <a:t>9/21/2019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4587-C8AF-47E4-AFBB-078953264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399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6B26-C373-4EE7-824D-77D208BCAEA6}" type="datetimeFigureOut">
              <a:rPr lang="en-US" smtClean="0"/>
              <a:t>9/21/2019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4587-C8AF-47E4-AFBB-078953264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321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6B26-C373-4EE7-824D-77D208BCAEA6}" type="datetimeFigureOut">
              <a:rPr lang="en-US" smtClean="0"/>
              <a:t>9/21/2019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4587-C8AF-47E4-AFBB-078953264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66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6B26-C373-4EE7-824D-77D208BCAEA6}" type="datetimeFigureOut">
              <a:rPr lang="en-US" smtClean="0"/>
              <a:t>9/21/2019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4587-C8AF-47E4-AFBB-078953264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796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6B26-C373-4EE7-824D-77D208BCAEA6}" type="datetimeFigureOut">
              <a:rPr lang="en-US" smtClean="0"/>
              <a:t>9/21/2019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4587-C8AF-47E4-AFBB-078953264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000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6B26-C373-4EE7-824D-77D208BCAEA6}" type="datetimeFigureOut">
              <a:rPr lang="en-US" smtClean="0"/>
              <a:t>9/21/2019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4587-C8AF-47E4-AFBB-078953264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701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6B26-C373-4EE7-824D-77D208BCAEA6}" type="datetimeFigureOut">
              <a:rPr lang="en-US" smtClean="0"/>
              <a:t>9/21/2019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4587-C8AF-47E4-AFBB-078953264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647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6B26-C373-4EE7-824D-77D208BCAEA6}" type="datetimeFigureOut">
              <a:rPr lang="en-US" smtClean="0"/>
              <a:t>9/21/2019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4587-C8AF-47E4-AFBB-078953264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069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6B26-C373-4EE7-824D-77D208BCAEA6}" type="datetimeFigureOut">
              <a:rPr lang="en-US" smtClean="0"/>
              <a:t>9/21/2019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4587-C8AF-47E4-AFBB-078953264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19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6B26-C373-4EE7-824D-77D208BCAEA6}" type="datetimeFigureOut">
              <a:rPr lang="en-US" smtClean="0"/>
              <a:t>9/21/2019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4587-C8AF-47E4-AFBB-078953264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589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6B26-C373-4EE7-824D-77D208BCAEA6}" type="datetimeFigureOut">
              <a:rPr lang="en-US" smtClean="0"/>
              <a:t>9/21/2019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4587-C8AF-47E4-AFBB-078953264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380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646B26-C373-4EE7-824D-77D208BCAEA6}" type="datetimeFigureOut">
              <a:rPr lang="en-US" smtClean="0"/>
              <a:t>9/21/2019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BB4587-C8AF-47E4-AFBB-078953264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791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5394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317912" y="1982201"/>
            <a:ext cx="11639556" cy="4228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lnSpc>
                <a:spcPct val="85000"/>
              </a:lnSpc>
              <a:spcBef>
                <a:spcPts val="1400"/>
              </a:spcBef>
              <a:spcAft>
                <a:spcPts val="600"/>
              </a:spcAft>
              <a:buFont typeface="+mj-lt"/>
              <a:buAutoNum type="arabicParenR" startAt="2"/>
            </a:pPr>
            <a:r>
              <a:rPr lang="en-US" sz="5700" b="1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It’s </a:t>
            </a:r>
            <a:r>
              <a:rPr lang="en-US" sz="5700" b="1" dirty="0" smtClean="0">
                <a:solidFill>
                  <a:schemeClr val="accent5">
                    <a:lumMod val="50000"/>
                  </a:schemeClr>
                </a:solidFill>
                <a:effectLst>
                  <a:glow rad="1905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YOU </a:t>
            </a:r>
            <a:r>
              <a:rPr lang="en-US" sz="5700" b="1" dirty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who finds the </a:t>
            </a:r>
            <a:r>
              <a:rPr lang="en-US" sz="5700" b="1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treasure</a:t>
            </a:r>
          </a:p>
          <a:p>
            <a:pPr marL="1188720" lvl="1" indent="-731520">
              <a:lnSpc>
                <a:spcPct val="85000"/>
              </a:lnSpc>
              <a:spcBef>
                <a:spcPts val="14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5500" b="1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A </a:t>
            </a:r>
            <a:r>
              <a:rPr lang="en-US" sz="5500" b="1" dirty="0">
                <a:solidFill>
                  <a:schemeClr val="accent5">
                    <a:lumMod val="50000"/>
                  </a:schemeClr>
                </a:solidFill>
                <a:effectLst>
                  <a:glow rad="1905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spectator</a:t>
            </a:r>
            <a:r>
              <a:rPr lang="en-US" sz="5500" b="1" dirty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 will find it, hide it </a:t>
            </a:r>
            <a:r>
              <a:rPr lang="en-US" sz="5500" b="1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again, and then…</a:t>
            </a:r>
          </a:p>
          <a:p>
            <a:pPr marL="1188720" lvl="1" indent="-731520">
              <a:lnSpc>
                <a:spcPct val="85000"/>
              </a:lnSpc>
              <a:spcBef>
                <a:spcPts val="14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5500" b="1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The </a:t>
            </a:r>
            <a:r>
              <a:rPr lang="en-US" sz="5500" b="1" dirty="0">
                <a:solidFill>
                  <a:schemeClr val="accent5">
                    <a:lumMod val="50000"/>
                  </a:schemeClr>
                </a:solidFill>
                <a:effectLst>
                  <a:glow rad="1905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offended</a:t>
            </a:r>
            <a:r>
              <a:rPr lang="en-US" sz="5500" b="1" dirty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 will find it, hide it again, and then…  </a:t>
            </a:r>
            <a:endParaRPr lang="en-US" sz="5500" b="1" dirty="0" smtClean="0">
              <a:solidFill>
                <a:schemeClr val="accent5">
                  <a:lumMod val="50000"/>
                </a:schemeClr>
              </a:solidFill>
              <a:effectLst>
                <a:glow rad="190500">
                  <a:srgbClr val="8AF7FF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 Light" panose="020F03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0" y="602159"/>
            <a:ext cx="12192000" cy="113107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7500" b="1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  <a:t>2 Interpretations</a:t>
            </a:r>
            <a:endParaRPr lang="en-US" sz="7500" b="1" u="sng" dirty="0">
              <a:solidFill>
                <a:schemeClr val="accent5">
                  <a:lumMod val="50000"/>
                </a:schemeClr>
              </a:solidFill>
              <a:effectLst>
                <a:glow rad="38100">
                  <a:srgbClr val="8AF7FF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D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47099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317912" y="1982201"/>
            <a:ext cx="11639556" cy="39849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lnSpc>
                <a:spcPct val="85000"/>
              </a:lnSpc>
              <a:spcBef>
                <a:spcPts val="1400"/>
              </a:spcBef>
              <a:spcAft>
                <a:spcPts val="600"/>
              </a:spcAft>
              <a:buFont typeface="+mj-lt"/>
              <a:buAutoNum type="arabicParenR" startAt="2"/>
            </a:pPr>
            <a:r>
              <a:rPr lang="en-US" sz="5700" b="1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It’s </a:t>
            </a:r>
            <a:r>
              <a:rPr lang="en-US" sz="5700" b="1" dirty="0" smtClean="0">
                <a:solidFill>
                  <a:schemeClr val="accent5">
                    <a:lumMod val="50000"/>
                  </a:schemeClr>
                </a:solidFill>
                <a:effectLst>
                  <a:glow rad="1905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YOU </a:t>
            </a:r>
            <a:r>
              <a:rPr lang="en-US" sz="5700" b="1" dirty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who finds the </a:t>
            </a:r>
            <a:r>
              <a:rPr lang="en-US" sz="5700" b="1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treasure</a:t>
            </a:r>
          </a:p>
          <a:p>
            <a:pPr marL="1188720" lvl="1" indent="-731520">
              <a:lnSpc>
                <a:spcPct val="85000"/>
              </a:lnSpc>
              <a:spcBef>
                <a:spcPts val="24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5500" b="1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A </a:t>
            </a:r>
            <a:r>
              <a:rPr lang="en-US" sz="5500" b="1" dirty="0" smtClean="0">
                <a:solidFill>
                  <a:schemeClr val="accent5">
                    <a:lumMod val="50000"/>
                  </a:schemeClr>
                </a:solidFill>
                <a:effectLst>
                  <a:glow rad="1905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disciple</a:t>
            </a:r>
            <a:r>
              <a:rPr lang="en-US" sz="5500" b="1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 </a:t>
            </a:r>
            <a:r>
              <a:rPr lang="en-US" sz="5500" b="1" dirty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will find it, hide it </a:t>
            </a:r>
            <a:br>
              <a:rPr lang="en-US" sz="5500" b="1" dirty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</a:br>
            <a:r>
              <a:rPr lang="en-US" sz="5500" b="1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again, and then…</a:t>
            </a:r>
            <a:endParaRPr lang="en-US" sz="5500" b="1" dirty="0">
              <a:solidFill>
                <a:schemeClr val="accent5">
                  <a:lumMod val="50000"/>
                </a:schemeClr>
              </a:solidFill>
              <a:effectLst>
                <a:glow rad="38100">
                  <a:srgbClr val="8AF7FF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 Light" panose="020F0302020204030204" pitchFamily="34" charset="0"/>
            </a:endParaRPr>
          </a:p>
          <a:p>
            <a:pPr algn="ctr">
              <a:lnSpc>
                <a:spcPct val="85000"/>
              </a:lnSpc>
              <a:spcBef>
                <a:spcPts val="3600"/>
              </a:spcBef>
              <a:spcAft>
                <a:spcPts val="600"/>
              </a:spcAft>
            </a:pPr>
            <a:r>
              <a:rPr lang="en-US" sz="6000" b="1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Both interpretations can be true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0" y="602159"/>
            <a:ext cx="12192000" cy="113107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7500" b="1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  <a:t>2 Interpretations</a:t>
            </a:r>
            <a:endParaRPr lang="en-US" sz="7500" b="1" u="sng" dirty="0">
              <a:solidFill>
                <a:schemeClr val="accent5">
                  <a:lumMod val="50000"/>
                </a:schemeClr>
              </a:solidFill>
              <a:effectLst>
                <a:glow rad="38100">
                  <a:srgbClr val="8AF7FF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D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04605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831644" y="1463087"/>
            <a:ext cx="10888577" cy="31624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10500" b="1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  <a:t>Parabl</a:t>
            </a:r>
            <a:r>
              <a:rPr lang="en-US" sz="10500" b="1" spc="-300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  <a:t>e </a:t>
            </a:r>
            <a:r>
              <a:rPr lang="en-US" sz="10500" b="1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  <a:t>of </a:t>
            </a:r>
            <a:br>
              <a:rPr lang="en-US" sz="10500" b="1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</a:br>
            <a:r>
              <a:rPr lang="en-US" sz="10500" b="1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  <a:t>the Pearl</a:t>
            </a:r>
            <a:endParaRPr lang="en-US" sz="10500" b="1" dirty="0">
              <a:solidFill>
                <a:schemeClr val="accent5">
                  <a:lumMod val="50000"/>
                </a:schemeClr>
              </a:solidFill>
              <a:effectLst>
                <a:glow rad="38100">
                  <a:srgbClr val="8AF7FF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D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B13FA1-62B2-48F5-BA53-CD91875E22FA}"/>
              </a:ext>
            </a:extLst>
          </p:cNvPr>
          <p:cNvSpPr txBox="1"/>
          <p:nvPr/>
        </p:nvSpPr>
        <p:spPr>
          <a:xfrm>
            <a:off x="779196" y="4406458"/>
            <a:ext cx="703130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 smtClean="0">
                <a:latin typeface="Slim Joe" panose="02000000000000000000" pitchFamily="50" charset="0"/>
              </a:rPr>
              <a:t>Matthew 13:45-46</a:t>
            </a:r>
            <a:endParaRPr lang="en-US" sz="5000" b="1" dirty="0">
              <a:latin typeface="Slim Joe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989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831644" y="1463087"/>
            <a:ext cx="10888577" cy="31624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10500" b="1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  <a:t>Parabl</a:t>
            </a:r>
            <a:r>
              <a:rPr lang="en-US" sz="10500" b="1" spc="-300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  <a:t>e </a:t>
            </a:r>
            <a:r>
              <a:rPr lang="en-US" sz="10500" b="1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  <a:t>of </a:t>
            </a:r>
            <a:br>
              <a:rPr lang="en-US" sz="10500" b="1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</a:br>
            <a:r>
              <a:rPr lang="en-US" sz="10500" b="1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  <a:t>the Dragnet</a:t>
            </a:r>
            <a:endParaRPr lang="en-US" sz="10500" b="1" dirty="0">
              <a:solidFill>
                <a:schemeClr val="accent5">
                  <a:lumMod val="50000"/>
                </a:schemeClr>
              </a:solidFill>
              <a:effectLst>
                <a:glow rad="38100">
                  <a:srgbClr val="8AF7FF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D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B13FA1-62B2-48F5-BA53-CD91875E22FA}"/>
              </a:ext>
            </a:extLst>
          </p:cNvPr>
          <p:cNvSpPr txBox="1"/>
          <p:nvPr/>
        </p:nvSpPr>
        <p:spPr>
          <a:xfrm>
            <a:off x="779196" y="4406458"/>
            <a:ext cx="703130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 smtClean="0">
                <a:latin typeface="Slim Joe" panose="02000000000000000000" pitchFamily="50" charset="0"/>
              </a:rPr>
              <a:t>Matthew </a:t>
            </a:r>
            <a:r>
              <a:rPr lang="en-US" sz="5000" b="1" dirty="0" smtClean="0">
                <a:latin typeface="Slim Joe" panose="02000000000000000000" pitchFamily="50" charset="0"/>
              </a:rPr>
              <a:t>13:47-50</a:t>
            </a:r>
            <a:endParaRPr lang="en-US" sz="5000" b="1" dirty="0">
              <a:latin typeface="Slim Joe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7818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831644" y="1291637"/>
            <a:ext cx="10888577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1500" b="1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  <a:t>Jesus’</a:t>
            </a:r>
            <a:br>
              <a:rPr lang="en-US" sz="11500" b="1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</a:br>
            <a:r>
              <a:rPr lang="en-US" sz="11500" b="1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  <a:t>Challenge</a:t>
            </a:r>
            <a:endParaRPr lang="en-US" sz="11500" b="1" dirty="0">
              <a:solidFill>
                <a:schemeClr val="accent5">
                  <a:lumMod val="50000"/>
                </a:schemeClr>
              </a:solidFill>
              <a:effectLst>
                <a:glow rad="38100">
                  <a:srgbClr val="8AF7FF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D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B13FA1-62B2-48F5-BA53-CD91875E22FA}"/>
              </a:ext>
            </a:extLst>
          </p:cNvPr>
          <p:cNvSpPr txBox="1"/>
          <p:nvPr/>
        </p:nvSpPr>
        <p:spPr>
          <a:xfrm>
            <a:off x="817296" y="4406458"/>
            <a:ext cx="703130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 smtClean="0">
                <a:latin typeface="Slim Joe" panose="02000000000000000000" pitchFamily="50" charset="0"/>
              </a:rPr>
              <a:t>Matthew </a:t>
            </a:r>
            <a:r>
              <a:rPr lang="en-US" sz="5000" b="1" dirty="0" smtClean="0">
                <a:latin typeface="Slim Joe" panose="02000000000000000000" pitchFamily="50" charset="0"/>
              </a:rPr>
              <a:t>13:51-52</a:t>
            </a:r>
            <a:endParaRPr lang="en-US" sz="5000" b="1" dirty="0">
              <a:latin typeface="Slim Joe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33798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3409353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2731475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736394" y="1605229"/>
            <a:ext cx="10888577" cy="2665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8800" b="1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  <a:t>Week S</a:t>
            </a:r>
            <a:r>
              <a:rPr lang="en-US" sz="8800" b="1" spc="-300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  <a:t>e</a:t>
            </a:r>
            <a:r>
              <a:rPr lang="en-US" sz="8800" b="1" spc="-1000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  <a:t>v</a:t>
            </a:r>
            <a:r>
              <a:rPr lang="en-US" sz="8800" b="1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  <a:t>en  </a:t>
            </a:r>
            <a:br>
              <a:rPr lang="en-US" sz="8800" b="1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</a:br>
            <a:r>
              <a:rPr lang="en-US" sz="8800" b="1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  <a:t>Parabl</a:t>
            </a:r>
            <a:r>
              <a:rPr lang="en-US" sz="8800" b="1" spc="-300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  <a:t>es </a:t>
            </a:r>
            <a:r>
              <a:rPr lang="en-US" sz="8800" b="1" spc="-700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  <a:t>Wo</a:t>
            </a:r>
            <a:r>
              <a:rPr lang="en-US" sz="8800" b="1" spc="-1000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  <a:t>v</a:t>
            </a:r>
            <a:r>
              <a:rPr lang="en-US" sz="8800" b="1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  <a:t>e</a:t>
            </a:r>
            <a:r>
              <a:rPr lang="en-US" sz="8800" b="1" spc="-500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  <a:t>n </a:t>
            </a:r>
            <a:r>
              <a:rPr lang="en-US" sz="8800" b="1" spc="-1000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  <a:t>T</a:t>
            </a:r>
            <a:r>
              <a:rPr lang="en-US" sz="8800" b="1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  <a:t>ogether</a:t>
            </a:r>
            <a:endParaRPr lang="en-US" sz="8800" b="1" dirty="0">
              <a:solidFill>
                <a:schemeClr val="accent5">
                  <a:lumMod val="50000"/>
                </a:schemeClr>
              </a:solidFill>
              <a:effectLst>
                <a:glow rad="38100">
                  <a:srgbClr val="8AF7FF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D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B13FA1-62B2-48F5-BA53-CD91875E22FA}"/>
              </a:ext>
            </a:extLst>
          </p:cNvPr>
          <p:cNvSpPr txBox="1"/>
          <p:nvPr/>
        </p:nvSpPr>
        <p:spPr>
          <a:xfrm>
            <a:off x="683945" y="4406458"/>
            <a:ext cx="937445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 smtClean="0">
                <a:latin typeface="Slim Joe" panose="02000000000000000000" pitchFamily="50" charset="0"/>
              </a:rPr>
              <a:t>Matthew 13:31-35</a:t>
            </a:r>
            <a:r>
              <a:rPr lang="en-US" sz="5000" b="1" spc="-700" dirty="0" smtClean="0">
                <a:latin typeface="Slim Joe" panose="02000000000000000000" pitchFamily="50" charset="0"/>
              </a:rPr>
              <a:t>, </a:t>
            </a:r>
            <a:r>
              <a:rPr lang="en-US" sz="5000" b="1" dirty="0" smtClean="0">
                <a:latin typeface="Slim Joe" panose="02000000000000000000" pitchFamily="50" charset="0"/>
              </a:rPr>
              <a:t>44-52</a:t>
            </a:r>
            <a:endParaRPr lang="en-US" sz="5000" b="1" dirty="0">
              <a:latin typeface="Slim Joe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3387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0" y="2049740"/>
            <a:ext cx="12192000" cy="28700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9500" b="1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  <a:t>2 Twin Parables,</a:t>
            </a:r>
            <a:br>
              <a:rPr lang="en-US" sz="9500" b="1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</a:br>
            <a:r>
              <a:rPr lang="en-US" sz="9500" b="1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  <a:t>1 Singular Parable</a:t>
            </a:r>
            <a:endParaRPr lang="en-US" sz="9500" b="1" u="sng" dirty="0">
              <a:solidFill>
                <a:schemeClr val="accent5">
                  <a:lumMod val="50000"/>
                </a:schemeClr>
              </a:solidFill>
              <a:effectLst>
                <a:glow rad="38100">
                  <a:srgbClr val="8AF7FF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D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677203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831644" y="1605229"/>
            <a:ext cx="10888577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10000" b="1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  <a:t>Parabl</a:t>
            </a:r>
            <a:r>
              <a:rPr lang="en-US" sz="10000" b="1" spc="-300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  <a:t>e </a:t>
            </a:r>
            <a:r>
              <a:rPr lang="en-US" sz="10000" b="1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  <a:t>of the Mustard Seed</a:t>
            </a:r>
            <a:endParaRPr lang="en-US" sz="10000" b="1" dirty="0">
              <a:solidFill>
                <a:schemeClr val="accent5">
                  <a:lumMod val="50000"/>
                </a:schemeClr>
              </a:solidFill>
              <a:effectLst>
                <a:glow rad="38100">
                  <a:srgbClr val="8AF7FF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D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B13FA1-62B2-48F5-BA53-CD91875E22FA}"/>
              </a:ext>
            </a:extLst>
          </p:cNvPr>
          <p:cNvSpPr txBox="1"/>
          <p:nvPr/>
        </p:nvSpPr>
        <p:spPr>
          <a:xfrm>
            <a:off x="779196" y="4406458"/>
            <a:ext cx="699466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 smtClean="0">
                <a:latin typeface="Slim Joe" panose="02000000000000000000" pitchFamily="50" charset="0"/>
              </a:rPr>
              <a:t>Matthew 13:31-32</a:t>
            </a:r>
            <a:endParaRPr lang="en-US" sz="5000" b="1" dirty="0">
              <a:latin typeface="Slim Joe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1569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831644" y="1558337"/>
            <a:ext cx="10888577" cy="31624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10500" b="1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  <a:t>Parabl</a:t>
            </a:r>
            <a:r>
              <a:rPr lang="en-US" sz="10500" b="1" spc="-300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  <a:t>e </a:t>
            </a:r>
            <a:r>
              <a:rPr lang="en-US" sz="10500" b="1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  <a:t>of </a:t>
            </a:r>
            <a:br>
              <a:rPr lang="en-US" sz="10500" b="1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</a:br>
            <a:r>
              <a:rPr lang="en-US" sz="10500" b="1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  <a:t>the Yeast</a:t>
            </a:r>
            <a:endParaRPr lang="en-US" sz="10500" b="1" dirty="0">
              <a:solidFill>
                <a:schemeClr val="accent5">
                  <a:lumMod val="50000"/>
                </a:schemeClr>
              </a:solidFill>
              <a:effectLst>
                <a:glow rad="38100">
                  <a:srgbClr val="8AF7FF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D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B13FA1-62B2-48F5-BA53-CD91875E22FA}"/>
              </a:ext>
            </a:extLst>
          </p:cNvPr>
          <p:cNvSpPr txBox="1"/>
          <p:nvPr/>
        </p:nvSpPr>
        <p:spPr>
          <a:xfrm>
            <a:off x="779197" y="4406458"/>
            <a:ext cx="593959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 smtClean="0">
                <a:latin typeface="Slim Joe" panose="02000000000000000000" pitchFamily="50" charset="0"/>
              </a:rPr>
              <a:t>Matthew 13:33</a:t>
            </a:r>
            <a:endParaRPr lang="en-US" sz="5000" b="1" dirty="0">
              <a:latin typeface="Slim Joe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0333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831644" y="1605229"/>
            <a:ext cx="10888577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10000" b="1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  <a:t>Parabl</a:t>
            </a:r>
            <a:r>
              <a:rPr lang="en-US" sz="10000" b="1" spc="-300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  <a:t>e </a:t>
            </a:r>
            <a:r>
              <a:rPr lang="en-US" sz="10000" b="1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  <a:t>of the </a:t>
            </a:r>
            <a:br>
              <a:rPr lang="en-US" sz="10000" b="1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</a:br>
            <a:r>
              <a:rPr lang="en-US" sz="10000" b="1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  <a:t>Hidden Treasure</a:t>
            </a:r>
            <a:endParaRPr lang="en-US" sz="10000" b="1" dirty="0">
              <a:solidFill>
                <a:schemeClr val="accent5">
                  <a:lumMod val="50000"/>
                </a:schemeClr>
              </a:solidFill>
              <a:effectLst>
                <a:glow rad="38100">
                  <a:srgbClr val="8AF7FF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D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B13FA1-62B2-48F5-BA53-CD91875E22FA}"/>
              </a:ext>
            </a:extLst>
          </p:cNvPr>
          <p:cNvSpPr txBox="1"/>
          <p:nvPr/>
        </p:nvSpPr>
        <p:spPr>
          <a:xfrm>
            <a:off x="779196" y="4406458"/>
            <a:ext cx="603337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 smtClean="0">
                <a:latin typeface="Slim Joe" panose="02000000000000000000" pitchFamily="50" charset="0"/>
              </a:rPr>
              <a:t>Matthew 13:44</a:t>
            </a:r>
            <a:endParaRPr lang="en-US" sz="5000" b="1" dirty="0">
              <a:latin typeface="Slim Joe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2725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317912" y="1982201"/>
            <a:ext cx="11639556" cy="4458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lnSpc>
                <a:spcPct val="85000"/>
              </a:lnSpc>
              <a:spcBef>
                <a:spcPts val="14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en-US" sz="5700" b="1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It’s </a:t>
            </a:r>
            <a:r>
              <a:rPr lang="en-US" sz="5700" b="1" dirty="0">
                <a:solidFill>
                  <a:schemeClr val="accent5">
                    <a:lumMod val="50000"/>
                  </a:schemeClr>
                </a:solidFill>
                <a:effectLst>
                  <a:glow rad="1905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JESUS </a:t>
            </a:r>
            <a:r>
              <a:rPr lang="en-US" sz="5700" b="1" dirty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who finds the </a:t>
            </a:r>
            <a:r>
              <a:rPr lang="en-US" sz="5700" b="1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treasure</a:t>
            </a:r>
          </a:p>
          <a:p>
            <a:pPr marL="1188720" lvl="1" indent="-731520">
              <a:lnSpc>
                <a:spcPct val="85000"/>
              </a:lnSpc>
              <a:spcBef>
                <a:spcPts val="14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5500" b="1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Treasure = Israel (</a:t>
            </a:r>
            <a:r>
              <a:rPr lang="en-US" sz="5500" b="1" dirty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or spiritual Israel) </a:t>
            </a:r>
          </a:p>
          <a:p>
            <a:pPr marL="1188720" lvl="1" indent="-731520">
              <a:lnSpc>
                <a:spcPct val="85000"/>
              </a:lnSpc>
              <a:spcBef>
                <a:spcPts val="14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5500" b="1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“…</a:t>
            </a:r>
            <a:r>
              <a:rPr lang="en-US" sz="5500" b="1" dirty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For the joy set before him he endured the cross…” (</a:t>
            </a:r>
            <a:r>
              <a:rPr lang="en-US" sz="5500" b="1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Heb. </a:t>
            </a:r>
            <a:r>
              <a:rPr lang="en-US" sz="5500" b="1" dirty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12:2) </a:t>
            </a:r>
          </a:p>
          <a:p>
            <a:pPr>
              <a:lnSpc>
                <a:spcPct val="85000"/>
              </a:lnSpc>
              <a:spcBef>
                <a:spcPts val="1400"/>
              </a:spcBef>
              <a:spcAft>
                <a:spcPts val="600"/>
              </a:spcAft>
            </a:pPr>
            <a:endParaRPr lang="en-US" sz="5500" b="1" dirty="0" smtClean="0">
              <a:solidFill>
                <a:schemeClr val="accent5">
                  <a:lumMod val="50000"/>
                </a:schemeClr>
              </a:solidFill>
              <a:effectLst>
                <a:glow rad="190500">
                  <a:srgbClr val="8AF7FF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 Light" panose="020F03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0" y="602159"/>
            <a:ext cx="12192000" cy="113107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7500" b="1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  <a:t>2 Interpretations</a:t>
            </a:r>
            <a:endParaRPr lang="en-US" sz="7500" b="1" u="sng" dirty="0">
              <a:solidFill>
                <a:schemeClr val="accent5">
                  <a:lumMod val="50000"/>
                </a:schemeClr>
              </a:solidFill>
              <a:effectLst>
                <a:glow rad="38100">
                  <a:srgbClr val="8AF7FF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D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25127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317912" y="1982201"/>
            <a:ext cx="11639556" cy="4228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lnSpc>
                <a:spcPct val="85000"/>
              </a:lnSpc>
              <a:spcBef>
                <a:spcPts val="1400"/>
              </a:spcBef>
              <a:spcAft>
                <a:spcPts val="600"/>
              </a:spcAft>
              <a:buFont typeface="+mj-lt"/>
              <a:buAutoNum type="arabicParenR" startAt="2"/>
            </a:pPr>
            <a:r>
              <a:rPr lang="en-US" sz="5700" b="1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It’s </a:t>
            </a:r>
            <a:r>
              <a:rPr lang="en-US" sz="5700" b="1" dirty="0" smtClean="0">
                <a:solidFill>
                  <a:schemeClr val="accent5">
                    <a:lumMod val="50000"/>
                  </a:schemeClr>
                </a:solidFill>
                <a:effectLst>
                  <a:glow rad="1905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YOU </a:t>
            </a:r>
            <a:r>
              <a:rPr lang="en-US" sz="5700" b="1" dirty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who finds the </a:t>
            </a:r>
            <a:r>
              <a:rPr lang="en-US" sz="5700" b="1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treasure</a:t>
            </a:r>
          </a:p>
          <a:p>
            <a:pPr marL="1188720" lvl="1" indent="-731520">
              <a:lnSpc>
                <a:spcPct val="85000"/>
              </a:lnSpc>
              <a:spcBef>
                <a:spcPts val="14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5500" b="1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Treasure = Jesus</a:t>
            </a:r>
            <a:endParaRPr lang="en-US" sz="5500" b="1" dirty="0">
              <a:solidFill>
                <a:schemeClr val="accent5">
                  <a:lumMod val="50000"/>
                </a:schemeClr>
              </a:solidFill>
              <a:effectLst>
                <a:glow rad="38100">
                  <a:srgbClr val="8AF7FF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 Light" panose="020F0302020204030204" pitchFamily="34" charset="0"/>
            </a:endParaRPr>
          </a:p>
          <a:p>
            <a:pPr marL="1188720" lvl="1" indent="-731520">
              <a:lnSpc>
                <a:spcPct val="85000"/>
              </a:lnSpc>
              <a:spcBef>
                <a:spcPts val="14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5500" b="1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Someone who is</a:t>
            </a:r>
            <a:r>
              <a:rPr lang="en-US" sz="5500" b="1" dirty="0" smtClean="0">
                <a:solidFill>
                  <a:schemeClr val="accent5">
                    <a:lumMod val="50000"/>
                  </a:schemeClr>
                </a:solidFill>
                <a:effectLst>
                  <a:glow rad="1905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 desperately in love </a:t>
            </a:r>
            <a:r>
              <a:rPr lang="en-US" sz="5500" b="1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is willing </a:t>
            </a:r>
            <a:r>
              <a:rPr lang="en-US" sz="5500" b="1" dirty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to sacrifice everything to obtain the </a:t>
            </a:r>
            <a:r>
              <a:rPr lang="en-US" sz="5500" b="1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treasure</a:t>
            </a:r>
            <a:endParaRPr lang="en-US" sz="5500" b="1" dirty="0" smtClean="0">
              <a:solidFill>
                <a:schemeClr val="accent5">
                  <a:lumMod val="50000"/>
                </a:schemeClr>
              </a:solidFill>
              <a:effectLst>
                <a:glow rad="190500">
                  <a:srgbClr val="8AF7FF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 Light" panose="020F03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0" y="602159"/>
            <a:ext cx="12192000" cy="113107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7500" b="1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  <a:t>2 Interpretations</a:t>
            </a:r>
            <a:endParaRPr lang="en-US" sz="7500" b="1" u="sng" dirty="0">
              <a:solidFill>
                <a:schemeClr val="accent5">
                  <a:lumMod val="50000"/>
                </a:schemeClr>
              </a:solidFill>
              <a:effectLst>
                <a:glow rad="38100">
                  <a:srgbClr val="8AF7FF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D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68417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2550</TotalTime>
  <Words>147</Words>
  <Application>Microsoft Office PowerPoint</Application>
  <PresentationFormat>Widescreen</PresentationFormat>
  <Paragraphs>31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Calibri</vt:lpstr>
      <vt:lpstr>AHDN</vt:lpstr>
      <vt:lpstr>Arial</vt:lpstr>
      <vt:lpstr>Slim Joe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Shawn McCracken</dc:creator>
  <cp:lastModifiedBy>Shawn McCracken</cp:lastModifiedBy>
  <cp:revision>196</cp:revision>
  <dcterms:created xsi:type="dcterms:W3CDTF">2018-06-29T18:28:59Z</dcterms:created>
  <dcterms:modified xsi:type="dcterms:W3CDTF">2019-09-21T18:51:37Z</dcterms:modified>
</cp:coreProperties>
</file>