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0" r:id="rId2"/>
    <p:sldId id="263" r:id="rId3"/>
    <p:sldId id="283" r:id="rId4"/>
    <p:sldId id="349" r:id="rId5"/>
    <p:sldId id="306" r:id="rId6"/>
    <p:sldId id="355" r:id="rId7"/>
    <p:sldId id="348" r:id="rId8"/>
    <p:sldId id="289" r:id="rId9"/>
    <p:sldId id="350" r:id="rId10"/>
    <p:sldId id="351" r:id="rId11"/>
    <p:sldId id="352" r:id="rId12"/>
    <p:sldId id="342" r:id="rId13"/>
    <p:sldId id="346" r:id="rId14"/>
    <p:sldId id="353" r:id="rId15"/>
    <p:sldId id="356" r:id="rId16"/>
    <p:sldId id="357" r:id="rId17"/>
    <p:sldId id="358" r:id="rId18"/>
    <p:sldId id="359" r:id="rId19"/>
    <p:sldId id="294" r:id="rId20"/>
  </p:sldIdLst>
  <p:sldSz cx="12192000" cy="6858000"/>
  <p:notesSz cx="6858000" cy="9144000"/>
  <p:embeddedFontLst>
    <p:embeddedFont>
      <p:font typeface="AHDN" panose="02000000000000000000" pitchFamily="2" charset="0"/>
      <p:regular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Slim Joe" panose="02000000000000000000" pitchFamily="50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D88"/>
    <a:srgbClr val="203864"/>
    <a:srgbClr val="69A4D9"/>
    <a:srgbClr val="B3FDFF"/>
    <a:srgbClr val="9BFDFF"/>
    <a:srgbClr val="5BFCFF"/>
    <a:srgbClr val="88F0F6"/>
    <a:srgbClr val="9BC870"/>
    <a:srgbClr val="45AE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62" autoAdjust="0"/>
    <p:restoredTop sz="94660"/>
  </p:normalViewPr>
  <p:slideViewPr>
    <p:cSldViewPr snapToGrid="0">
      <p:cViewPr>
        <p:scale>
          <a:sx n="60" d="100"/>
          <a:sy n="60" d="100"/>
        </p:scale>
        <p:origin x="250" y="130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9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2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9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0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0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4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6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8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8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46B26-C373-4EE7-824D-77D208BCAEA6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9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3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1232974"/>
            <a:ext cx="12192000" cy="44781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Jesus announces Himself </a:t>
            </a:r>
            <a:r>
              <a:rPr lang="en-US" sz="10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as </a:t>
            </a:r>
            <a: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/>
            </a:r>
            <a:b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</a:br>
            <a: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“</a:t>
            </a:r>
            <a:r>
              <a:rPr lang="en-US" sz="10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the </a:t>
            </a:r>
            <a:r>
              <a:rPr lang="en-US" sz="10000" b="1" dirty="0" err="1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SoWer</a:t>
            </a:r>
            <a: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” </a:t>
            </a:r>
            <a:endParaRPr lang="en-US" sz="10000" b="1" u="sng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1952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1623858"/>
            <a:ext cx="12192000" cy="37471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Could </a:t>
            </a:r>
            <a:br>
              <a:rPr lang="en-US" sz="12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</a:br>
            <a:r>
              <a:rPr lang="en-US" sz="12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He be? </a:t>
            </a:r>
            <a:endParaRPr lang="en-US" sz="12500" b="1" u="sng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830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370416"/>
              </p:ext>
            </p:extLst>
          </p:nvPr>
        </p:nvGraphicFramePr>
        <p:xfrm>
          <a:off x="114300" y="99059"/>
          <a:ext cx="11940540" cy="6640830"/>
        </p:xfrm>
        <a:graphic>
          <a:graphicData uri="http://schemas.openxmlformats.org/drawingml/2006/table">
            <a:tbl>
              <a:tblPr firstRow="1" bandRow="1">
                <a:noFill/>
                <a:tableStyleId>{93296810-A885-4BE3-A3E7-6D5BEEA58F35}</a:tableStyleId>
              </a:tblPr>
              <a:tblGrid>
                <a:gridCol w="1325880">
                  <a:extLst>
                    <a:ext uri="{9D8B030D-6E8A-4147-A177-3AD203B41FA5}">
                      <a16:colId xmlns:a16="http://schemas.microsoft.com/office/drawing/2014/main" val="4271591413"/>
                    </a:ext>
                  </a:extLst>
                </a:gridCol>
                <a:gridCol w="3253740">
                  <a:extLst>
                    <a:ext uri="{9D8B030D-6E8A-4147-A177-3AD203B41FA5}">
                      <a16:colId xmlns:a16="http://schemas.microsoft.com/office/drawing/2014/main" val="1626796811"/>
                    </a:ext>
                  </a:extLst>
                </a:gridCol>
                <a:gridCol w="1950720">
                  <a:extLst>
                    <a:ext uri="{9D8B030D-6E8A-4147-A177-3AD203B41FA5}">
                      <a16:colId xmlns:a16="http://schemas.microsoft.com/office/drawing/2014/main" val="3636666493"/>
                    </a:ext>
                  </a:extLst>
                </a:gridCol>
                <a:gridCol w="3215640">
                  <a:extLst>
                    <a:ext uri="{9D8B030D-6E8A-4147-A177-3AD203B41FA5}">
                      <a16:colId xmlns:a16="http://schemas.microsoft.com/office/drawing/2014/main" val="129675135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021713994"/>
                    </a:ext>
                  </a:extLst>
                </a:gridCol>
              </a:tblGrid>
              <a:tr h="558801"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Soils</a:t>
                      </a:r>
                      <a:endParaRPr lang="en-US" sz="3000" dirty="0">
                        <a:solidFill>
                          <a:srgbClr val="203864"/>
                        </a:solidFill>
                        <a:effectLst>
                          <a:glow rad="38100">
                            <a:srgbClr val="88F0F6"/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88F0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Description</a:t>
                      </a:r>
                    </a:p>
                  </a:txBody>
                  <a:tcPr anchor="ctr">
                    <a:solidFill>
                      <a:srgbClr val="88F0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Growth</a:t>
                      </a:r>
                    </a:p>
                  </a:txBody>
                  <a:tcPr anchor="ctr">
                    <a:solidFill>
                      <a:srgbClr val="88F0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Hindrances</a:t>
                      </a:r>
                    </a:p>
                  </a:txBody>
                  <a:tcPr anchor="ctr">
                    <a:solidFill>
                      <a:srgbClr val="88F0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Results</a:t>
                      </a:r>
                    </a:p>
                  </a:txBody>
                  <a:tcPr anchor="ctr">
                    <a:solidFill>
                      <a:srgbClr val="88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290594"/>
                  </a:ext>
                </a:extLst>
              </a:tr>
              <a:tr h="11963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Along the Path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Hard ground, seeds stay on the surface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None</a:t>
                      </a:r>
                      <a:endParaRPr lang="en-US" sz="3000" dirty="0" smtClean="0">
                        <a:solidFill>
                          <a:srgbClr val="203864"/>
                        </a:solidFill>
                        <a:effectLst>
                          <a:glow rad="38100">
                            <a:srgbClr val="88F0F6"/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Does not (want to) understand it</a:t>
                      </a:r>
                      <a:endParaRPr lang="en-US" sz="3000" dirty="0" smtClean="0">
                        <a:solidFill>
                          <a:srgbClr val="203864"/>
                        </a:solidFill>
                        <a:effectLst>
                          <a:glow rad="38100">
                            <a:srgbClr val="88F0F6"/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Satan immediately snatches</a:t>
                      </a:r>
                      <a:endParaRPr lang="en-US" sz="3000" dirty="0">
                        <a:solidFill>
                          <a:srgbClr val="203864"/>
                        </a:solidFill>
                        <a:effectLst>
                          <a:glow rad="38100">
                            <a:srgbClr val="88F0F6"/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383023"/>
                  </a:ext>
                </a:extLst>
              </a:tr>
              <a:tr h="12153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Rocky Places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Receives it enthusiastically </a:t>
                      </a:r>
                      <a:b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but has no roots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Lasts only a short time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Persecution </a:t>
                      </a:r>
                      <a:b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because of the word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Quickly falls away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85234"/>
                  </a:ext>
                </a:extLst>
              </a:tr>
              <a:tr h="19215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Among Thorns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Ground has other things growing in </a:t>
                      </a:r>
                      <a:b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it, taking away </a:t>
                      </a:r>
                      <a:b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from seeds 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None- </a:t>
                      </a:r>
                      <a:b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 fruit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Worries of this life; holding onto both the world and spiritual things 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It is choked, making it unfruitful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43468"/>
                  </a:ext>
                </a:extLst>
              </a:tr>
              <a:tr h="1562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Good Soil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Fertile and rich 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 hundred, sixty or thirty </a:t>
                      </a:r>
                      <a:b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times over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None mentioned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Not every believer is equally fruitful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972606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62" y="1927665"/>
            <a:ext cx="10597978" cy="48225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65" y="-9526"/>
            <a:ext cx="10735135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620149" y="1639897"/>
            <a:ext cx="10701625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4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Never 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addressed (</a:t>
            </a:r>
            <a:r>
              <a:rPr lang="en-US" sz="4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positive 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or </a:t>
            </a:r>
            <a:r>
              <a:rPr lang="en-US" sz="4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negative)</a:t>
            </a:r>
            <a:endParaRPr lang="en-US" sz="45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Could </a:t>
            </a:r>
            <a:r>
              <a:rPr lang="en-US" sz="4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be… 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lazy and haphazard</a:t>
            </a:r>
          </a:p>
          <a:p>
            <a:pPr marL="457200" indent="-4572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Could </a:t>
            </a:r>
            <a:r>
              <a:rPr lang="en-US" sz="4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be… 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not focused and Spirit-led</a:t>
            </a:r>
          </a:p>
          <a:p>
            <a:pPr marL="457200" indent="-4572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4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Could be… passionate; sharing 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with </a:t>
            </a:r>
            <a:r>
              <a:rPr lang="en-US" sz="4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everyone, “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whosever will</a:t>
            </a:r>
            <a:r>
              <a:rPr lang="en-US" sz="4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”</a:t>
            </a:r>
            <a:endParaRPr lang="en-US" sz="45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4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His 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“success” percentages </a:t>
            </a:r>
            <a:r>
              <a:rPr lang="en-US" sz="4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seem 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low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456864" y="445318"/>
            <a:ext cx="10735136" cy="11310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Scattering Method</a:t>
            </a:r>
            <a:endParaRPr lang="en-US" sz="7500" b="1" u="sng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00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370416"/>
              </p:ext>
            </p:extLst>
          </p:nvPr>
        </p:nvGraphicFramePr>
        <p:xfrm>
          <a:off x="114300" y="99059"/>
          <a:ext cx="11940540" cy="6640830"/>
        </p:xfrm>
        <a:graphic>
          <a:graphicData uri="http://schemas.openxmlformats.org/drawingml/2006/table">
            <a:tbl>
              <a:tblPr firstRow="1" bandRow="1">
                <a:noFill/>
                <a:tableStyleId>{93296810-A885-4BE3-A3E7-6D5BEEA58F35}</a:tableStyleId>
              </a:tblPr>
              <a:tblGrid>
                <a:gridCol w="1325880">
                  <a:extLst>
                    <a:ext uri="{9D8B030D-6E8A-4147-A177-3AD203B41FA5}">
                      <a16:colId xmlns:a16="http://schemas.microsoft.com/office/drawing/2014/main" val="4271591413"/>
                    </a:ext>
                  </a:extLst>
                </a:gridCol>
                <a:gridCol w="3253740">
                  <a:extLst>
                    <a:ext uri="{9D8B030D-6E8A-4147-A177-3AD203B41FA5}">
                      <a16:colId xmlns:a16="http://schemas.microsoft.com/office/drawing/2014/main" val="1626796811"/>
                    </a:ext>
                  </a:extLst>
                </a:gridCol>
                <a:gridCol w="1950720">
                  <a:extLst>
                    <a:ext uri="{9D8B030D-6E8A-4147-A177-3AD203B41FA5}">
                      <a16:colId xmlns:a16="http://schemas.microsoft.com/office/drawing/2014/main" val="3636666493"/>
                    </a:ext>
                  </a:extLst>
                </a:gridCol>
                <a:gridCol w="3215640">
                  <a:extLst>
                    <a:ext uri="{9D8B030D-6E8A-4147-A177-3AD203B41FA5}">
                      <a16:colId xmlns:a16="http://schemas.microsoft.com/office/drawing/2014/main" val="129675135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021713994"/>
                    </a:ext>
                  </a:extLst>
                </a:gridCol>
              </a:tblGrid>
              <a:tr h="558801"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Soils</a:t>
                      </a:r>
                      <a:endParaRPr lang="en-US" sz="3000" dirty="0">
                        <a:solidFill>
                          <a:srgbClr val="203864"/>
                        </a:solidFill>
                        <a:effectLst>
                          <a:glow rad="38100">
                            <a:srgbClr val="88F0F6"/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88F0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Description</a:t>
                      </a:r>
                    </a:p>
                  </a:txBody>
                  <a:tcPr anchor="ctr">
                    <a:solidFill>
                      <a:srgbClr val="88F0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Growth</a:t>
                      </a:r>
                    </a:p>
                  </a:txBody>
                  <a:tcPr anchor="ctr">
                    <a:solidFill>
                      <a:srgbClr val="88F0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Hindrances</a:t>
                      </a:r>
                    </a:p>
                  </a:txBody>
                  <a:tcPr anchor="ctr">
                    <a:solidFill>
                      <a:srgbClr val="88F0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Results</a:t>
                      </a:r>
                    </a:p>
                  </a:txBody>
                  <a:tcPr anchor="ctr">
                    <a:solidFill>
                      <a:srgbClr val="88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290594"/>
                  </a:ext>
                </a:extLst>
              </a:tr>
              <a:tr h="11963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Along the Path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Hard ground, seeds stay on the surface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None</a:t>
                      </a:r>
                      <a:endParaRPr lang="en-US" sz="3000" dirty="0" smtClean="0">
                        <a:solidFill>
                          <a:srgbClr val="203864"/>
                        </a:solidFill>
                        <a:effectLst>
                          <a:glow rad="38100">
                            <a:srgbClr val="88F0F6"/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Does not (want to) understand it</a:t>
                      </a:r>
                      <a:endParaRPr lang="en-US" sz="3000" dirty="0" smtClean="0">
                        <a:solidFill>
                          <a:srgbClr val="203864"/>
                        </a:solidFill>
                        <a:effectLst>
                          <a:glow rad="38100">
                            <a:srgbClr val="88F0F6"/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Satan immediately snatches</a:t>
                      </a:r>
                      <a:endParaRPr lang="en-US" sz="3000" dirty="0">
                        <a:solidFill>
                          <a:srgbClr val="203864"/>
                        </a:solidFill>
                        <a:effectLst>
                          <a:glow rad="38100">
                            <a:srgbClr val="88F0F6"/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383023"/>
                  </a:ext>
                </a:extLst>
              </a:tr>
              <a:tr h="12153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Rocky Places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Receives it enthusiastically </a:t>
                      </a:r>
                      <a:b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but has no roots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Lasts only a short time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Persecution </a:t>
                      </a:r>
                      <a:b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because of the word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Quickly falls away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85234"/>
                  </a:ext>
                </a:extLst>
              </a:tr>
              <a:tr h="19215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Among Thorns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Ground has other things growing in </a:t>
                      </a:r>
                      <a:b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it, taking away </a:t>
                      </a:r>
                      <a:b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from seeds 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None- </a:t>
                      </a:r>
                      <a:b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 fruit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Worries of this life; holding onto both the world and spiritual things 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It is choked, making it unfruitful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43468"/>
                  </a:ext>
                </a:extLst>
              </a:tr>
              <a:tr h="1562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Good Soil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Fertile and rich 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 hundred, sixty or thirty </a:t>
                      </a:r>
                      <a:b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times over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None mentioned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Not every believer is equally fruitful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972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685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06400" y="1952705"/>
            <a:ext cx="11639556" cy="4208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0" indent="-640080">
              <a:lnSpc>
                <a:spcPct val="85000"/>
              </a:lnSpc>
              <a:spcBef>
                <a:spcPts val="1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The </a:t>
            </a:r>
            <a:r>
              <a:rPr lang="en-US" sz="5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good seed</a:t>
            </a:r>
            <a:r>
              <a:rPr lang="en-US" sz="5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</a:t>
            </a: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is not “the </a:t>
            </a:r>
            <a:r>
              <a:rPr lang="en-US" sz="5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Word”</a:t>
            </a:r>
          </a:p>
          <a:p>
            <a:pPr marL="640080" indent="-640080">
              <a:lnSpc>
                <a:spcPct val="85000"/>
              </a:lnSpc>
              <a:spcBef>
                <a:spcPts val="1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It is what the Word </a:t>
            </a: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has </a:t>
            </a:r>
            <a:r>
              <a:rPr lang="en-US" sz="5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produced: </a:t>
            </a:r>
            <a:r>
              <a:rPr lang="en-US" sz="5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children </a:t>
            </a: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of the </a:t>
            </a:r>
            <a:r>
              <a:rPr lang="en-US" sz="5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kingdom</a:t>
            </a:r>
          </a:p>
          <a:p>
            <a:pPr marL="640080" indent="-640080">
              <a:lnSpc>
                <a:spcPct val="85000"/>
              </a:lnSpc>
              <a:spcBef>
                <a:spcPts val="1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The </a:t>
            </a: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bad seeds </a:t>
            </a: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sown/</a:t>
            </a: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weeds</a:t>
            </a: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are </a:t>
            </a:r>
            <a:r>
              <a:rPr lang="en-US" sz="5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/>
            </a:r>
            <a:br>
              <a:rPr lang="en-US" sz="5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</a:br>
            <a:r>
              <a:rPr lang="en-US" sz="5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the </a:t>
            </a: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sons of the evil 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602159"/>
            <a:ext cx="12192000" cy="11310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Good and Bad Seeds</a:t>
            </a:r>
            <a:endParaRPr lang="en-US" sz="7500" b="1" u="sng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51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596900" y="1990805"/>
            <a:ext cx="11391900" cy="2966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Bef>
                <a:spcPts val="1400"/>
              </a:spcBef>
              <a:spcAft>
                <a:spcPts val="600"/>
              </a:spcAft>
            </a:pPr>
            <a:r>
              <a:rPr lang="en-US" sz="5800" b="1" u="sng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Verse 25</a:t>
            </a:r>
          </a:p>
          <a:p>
            <a:pPr marL="640080" indent="-640080">
              <a:lnSpc>
                <a:spcPct val="85000"/>
              </a:lnSpc>
              <a:spcBef>
                <a:spcPts val="1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Selected most opportune time</a:t>
            </a:r>
          </a:p>
          <a:p>
            <a:pPr marL="640080" indent="-640080">
              <a:lnSpc>
                <a:spcPct val="85000"/>
              </a:lnSpc>
              <a:spcBef>
                <a:spcPts val="1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“</a:t>
            </a:r>
            <a: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among </a:t>
            </a:r>
            <a:r>
              <a:rPr lang="en-US" sz="5800" b="1" dirty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the wheat</a:t>
            </a:r>
            <a:r>
              <a:rPr lang="en-US" sz="58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”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498285"/>
            <a:ext cx="12192000" cy="13388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The Enemy</a:t>
            </a:r>
            <a:endParaRPr lang="en-US" sz="9000" b="1" u="sng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327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1137580"/>
            <a:ext cx="12192000" cy="477053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When </a:t>
            </a: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the </a:t>
            </a: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“Wheat</a:t>
            </a:r>
            <a:r>
              <a:rPr lang="en-US" sz="8000" b="1" spc="-700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” </a:t>
            </a: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of God </a:t>
            </a: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/>
            </a:r>
            <a:b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</a:b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is </a:t>
            </a: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sown in the </a:t>
            </a: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world</a:t>
            </a: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, </a:t>
            </a:r>
            <a:r>
              <a:rPr lang="en-US" sz="8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/>
            </a:r>
            <a:br>
              <a:rPr lang="en-US" sz="8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</a:br>
            <a:r>
              <a:rPr lang="en-US" sz="7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17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en-US" sz="7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en-US" sz="7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</a:t>
            </a:r>
            <a:r>
              <a:rPr lang="en-US" sz="7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lace </a:t>
            </a:r>
            <a:r>
              <a:rPr lang="en-US" sz="7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</a:t>
            </a:r>
            <a:r>
              <a:rPr lang="en-US" sz="7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7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Satan’s </a:t>
            </a:r>
            <a:r>
              <a:rPr lang="en-US" sz="7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 begins!</a:t>
            </a:r>
            <a:endParaRPr lang="en-US" sz="7500" b="1" u="sng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9661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1137580"/>
            <a:ext cx="12192000" cy="477053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This parable Was no</a:t>
            </a:r>
            <a:r>
              <a:rPr lang="en-US" sz="8000" b="1" spc="-3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t </a:t>
            </a: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given </a:t>
            </a: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/>
            </a:r>
            <a:b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</a:b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t</a:t>
            </a:r>
            <a:r>
              <a:rPr lang="en-US" sz="8000" b="1" spc="-3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o </a:t>
            </a: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describe th</a:t>
            </a:r>
            <a:r>
              <a:rPr lang="en-US" sz="8000" b="1" spc="-300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e </a:t>
            </a: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world</a:t>
            </a: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, </a:t>
            </a: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/>
            </a:r>
            <a:b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</a:br>
            <a:r>
              <a:rPr lang="en-US" sz="7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</a:t>
            </a:r>
            <a:r>
              <a:rPr lang="en-US" sz="7500" b="1" dirty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</a:t>
            </a:r>
            <a:r>
              <a:rPr lang="en-US" sz="7500" b="1" spc="-300" dirty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en-US" sz="7500" b="1" dirty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</a:t>
            </a:r>
            <a:r>
              <a:rPr lang="en-US" sz="7500" b="1" spc="-300" dirty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en-US" sz="7500" b="1" dirty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7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rofess </a:t>
            </a:r>
            <a:br>
              <a:rPr lang="en-US" sz="7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in the Kingdom! </a:t>
            </a:r>
            <a:endParaRPr lang="en-US" sz="7500" b="1" u="sng" dirty="0">
              <a:solidFill>
                <a:schemeClr val="accent5">
                  <a:lumMod val="50000"/>
                </a:schemeClr>
              </a:solidFill>
              <a:effectLst>
                <a:glow rad="1905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6762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1694661"/>
            <a:ext cx="12192000" cy="3681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5000"/>
              </a:lnSpc>
              <a:spcAft>
                <a:spcPts val="1200"/>
              </a:spcAft>
            </a:pPr>
            <a:r>
              <a:rPr lang="en-US" sz="7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wanted </a:t>
            </a:r>
            <a:r>
              <a:rPr lang="en-US" sz="7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</a:t>
            </a:r>
            <a:r>
              <a:rPr lang="en-US" sz="7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disciples </a:t>
            </a:r>
            <a:r>
              <a:rPr lang="en-US" sz="7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7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7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 from the start </a:t>
            </a:r>
            <a:endParaRPr lang="en-US" sz="7500" b="1" dirty="0" smtClean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5000"/>
              </a:lnSpc>
            </a:pPr>
            <a:r>
              <a:rPr lang="en-US" sz="8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they </a:t>
            </a:r>
            <a:r>
              <a:rPr lang="en-US" sz="85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were in a battle</a:t>
            </a:r>
            <a:endParaRPr lang="en-US" sz="8500" b="1" u="sng" dirty="0">
              <a:solidFill>
                <a:schemeClr val="accent5">
                  <a:lumMod val="50000"/>
                </a:schemeClr>
              </a:solidFill>
              <a:effectLst>
                <a:glow rad="1016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846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40935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73147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830178" y="1487999"/>
            <a:ext cx="1088857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Week </a:t>
            </a:r>
            <a: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Six  </a:t>
            </a:r>
            <a: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/>
            </a:r>
            <a:b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</a:br>
            <a:r>
              <a:rPr lang="en-US" sz="10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Parabl</a:t>
            </a:r>
            <a:r>
              <a:rPr lang="en-US" sz="10000" b="1" spc="-300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e </a:t>
            </a:r>
            <a:r>
              <a:rPr lang="en-US" sz="10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of th</a:t>
            </a:r>
            <a:r>
              <a:rPr lang="en-US" sz="10000" b="1" spc="-150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e </a:t>
            </a:r>
            <a: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Weeds </a:t>
            </a:r>
            <a:endParaRPr lang="en-US" sz="100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B13FA1-62B2-48F5-BA53-CD91875E22FA}"/>
              </a:ext>
            </a:extLst>
          </p:cNvPr>
          <p:cNvSpPr txBox="1"/>
          <p:nvPr/>
        </p:nvSpPr>
        <p:spPr>
          <a:xfrm>
            <a:off x="683945" y="4406458"/>
            <a:ext cx="93744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latin typeface="Slim Joe" panose="02000000000000000000" pitchFamily="50" charset="0"/>
              </a:rPr>
              <a:t>Matthew </a:t>
            </a:r>
            <a:r>
              <a:rPr lang="en-US" sz="5000" b="1" dirty="0" smtClean="0">
                <a:latin typeface="Slim Joe" panose="02000000000000000000" pitchFamily="50" charset="0"/>
              </a:rPr>
              <a:t>13:24-30</a:t>
            </a:r>
            <a:r>
              <a:rPr lang="en-US" sz="5000" b="1" spc="-700" dirty="0" smtClean="0">
                <a:latin typeface="Slim Joe" panose="02000000000000000000" pitchFamily="50" charset="0"/>
              </a:rPr>
              <a:t>, </a:t>
            </a:r>
            <a:r>
              <a:rPr lang="en-US" sz="5000" b="1" dirty="0" smtClean="0">
                <a:latin typeface="Slim Joe" panose="02000000000000000000" pitchFamily="50" charset="0"/>
              </a:rPr>
              <a:t>36-43</a:t>
            </a:r>
            <a:endParaRPr lang="en-US" sz="5000" b="1" dirty="0">
              <a:latin typeface="Slim Jo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387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497518"/>
            <a:ext cx="12192000" cy="19197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Weeds</a:t>
            </a:r>
            <a:r>
              <a:rPr lang="en-US" sz="12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12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Darnel</a:t>
            </a:r>
          </a:p>
        </p:txBody>
      </p:sp>
    </p:spTree>
    <p:extLst>
      <p:ext uri="{BB962C8B-B14F-4D97-AF65-F5344CB8AC3E}">
        <p14:creationId xmlns:p14="http://schemas.microsoft.com/office/powerpoint/2010/main" val="944899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184031" y="137927"/>
            <a:ext cx="9964615" cy="5700165"/>
          </a:xfrm>
          <a:prstGeom prst="cloudCallout">
            <a:avLst/>
          </a:prstGeom>
          <a:solidFill>
            <a:srgbClr val="69A4D9"/>
          </a:solidFill>
          <a:ln w="76200"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1026818"/>
            <a:ext cx="12192000" cy="38202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8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Pull up the </a:t>
            </a:r>
            <a:br>
              <a:rPr lang="en-US" sz="8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</a:br>
            <a:r>
              <a:rPr lang="en-US" sz="8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Weeds by </a:t>
            </a:r>
            <a:br>
              <a:rPr lang="en-US" sz="8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</a:br>
            <a:r>
              <a:rPr lang="en-US" sz="8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the Roots!</a:t>
            </a:r>
            <a:endParaRPr lang="en-US" sz="8500" b="1" u="sng" dirty="0">
              <a:solidFill>
                <a:schemeClr val="accent5">
                  <a:lumMod val="50000"/>
                </a:schemeClr>
              </a:solidFill>
              <a:effectLst>
                <a:glow rad="635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316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847066"/>
            <a:ext cx="12192000" cy="5220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Weeds</a:t>
            </a:r>
            <a:r>
              <a:rPr lang="en-US" sz="12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12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Darnel</a:t>
            </a:r>
          </a:p>
          <a:p>
            <a:pPr algn="ctr">
              <a:lnSpc>
                <a:spcPct val="95000"/>
              </a:lnSpc>
              <a:spcBef>
                <a:spcPts val="1800"/>
              </a:spcBef>
            </a:pPr>
            <a:r>
              <a:rPr lang="en-US" sz="7000" b="1" dirty="0" smtClean="0">
                <a:solidFill>
                  <a:srgbClr val="203864"/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earliest stages of </a:t>
            </a:r>
            <a:br>
              <a:rPr lang="en-US" sz="7000" b="1" dirty="0" smtClean="0">
                <a:solidFill>
                  <a:srgbClr val="203864"/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000" b="1" dirty="0" smtClean="0">
                <a:solidFill>
                  <a:srgbClr val="203864"/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growth, it is hard to distinguish from wheat</a:t>
            </a:r>
            <a:endParaRPr lang="en-US" sz="7000" b="1" dirty="0">
              <a:solidFill>
                <a:srgbClr val="203864"/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6711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054100" y="1965405"/>
            <a:ext cx="10503523" cy="4506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457200">
              <a:lnSpc>
                <a:spcPct val="85000"/>
              </a:lnSpc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sz="5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The </a:t>
            </a:r>
            <a:r>
              <a:rPr lang="en-US" sz="5500" b="1" i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invisible</a:t>
            </a:r>
            <a:r>
              <a:rPr lang="en-US" sz="5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church is the </a:t>
            </a:r>
            <a:r>
              <a:rPr lang="en-US" sz="5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/>
            </a:r>
            <a:br>
              <a:rPr lang="en-US" sz="5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</a:br>
            <a:r>
              <a:rPr lang="en-US" sz="5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church </a:t>
            </a:r>
            <a:r>
              <a:rPr lang="en-US" sz="5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as </a:t>
            </a:r>
            <a:r>
              <a:rPr lang="en-US" sz="5000" b="1" dirty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God</a:t>
            </a:r>
            <a:r>
              <a:rPr lang="en-US" sz="5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sees </a:t>
            </a:r>
            <a:r>
              <a:rPr lang="en-US" sz="5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it</a:t>
            </a:r>
            <a:endParaRPr lang="en-US" sz="50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  <a:p>
            <a:pPr marL="857250" indent="-457200">
              <a:lnSpc>
                <a:spcPct val="85000"/>
              </a:lnSpc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sz="5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The </a:t>
            </a:r>
            <a:r>
              <a:rPr lang="en-US" sz="5500" b="1" i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visible</a:t>
            </a:r>
            <a:r>
              <a:rPr lang="en-US" sz="5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church is the church </a:t>
            </a:r>
            <a:r>
              <a:rPr lang="en-US" sz="5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/>
            </a:r>
            <a:br>
              <a:rPr lang="en-US" sz="5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</a:br>
            <a:r>
              <a:rPr lang="en-US" sz="5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as </a:t>
            </a:r>
            <a:r>
              <a:rPr lang="en-US" sz="5000" b="1" dirty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Christians</a:t>
            </a:r>
            <a:r>
              <a:rPr lang="en-US" sz="5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on earth see </a:t>
            </a:r>
            <a:r>
              <a:rPr lang="en-US" sz="5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it</a:t>
            </a:r>
          </a:p>
          <a:p>
            <a:pPr marL="857250" indent="-457200">
              <a:lnSpc>
                <a:spcPct val="85000"/>
              </a:lnSpc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sz="5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The </a:t>
            </a:r>
            <a:r>
              <a:rPr lang="en-US" sz="5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visible church will always </a:t>
            </a:r>
            <a:r>
              <a:rPr lang="en-US" sz="5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/>
            </a:r>
            <a:br>
              <a:rPr lang="en-US" sz="5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</a:br>
            <a:r>
              <a:rPr lang="en-US" sz="5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include </a:t>
            </a:r>
            <a:r>
              <a:rPr lang="en-US" sz="5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some unbelievers </a:t>
            </a:r>
            <a:endParaRPr lang="en-US" sz="50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681834"/>
            <a:ext cx="1219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Who is the Church?</a:t>
            </a:r>
            <a:endParaRPr lang="en-US" sz="8000" b="1" u="sng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88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19280" y="1878482"/>
            <a:ext cx="11553440" cy="441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2400"/>
              </a:spcBef>
            </a:pPr>
            <a:r>
              <a:rPr lang="en-US" sz="5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Nevertheless</a:t>
            </a: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, God’s solid foundation stands firm, sealed with this inscription: “The Lord knows those who are his,” and, “Everyone who confesses the name of the Lord must turn away from wickedness.”</a:t>
            </a:r>
            <a:endParaRPr lang="en-US" sz="5500" b="1" dirty="0" smtClean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790796"/>
            <a:ext cx="12192000" cy="9925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500" b="1" u="sng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2 Timoth</a:t>
            </a:r>
            <a:r>
              <a:rPr lang="en-US" sz="6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y</a:t>
            </a:r>
            <a:r>
              <a:rPr lang="en-US" sz="6500" b="1" u="sng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 2</a:t>
            </a:r>
            <a:r>
              <a:rPr lang="en-US" sz="6500" b="1" u="sng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6500" b="1" u="sng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19</a:t>
            </a:r>
            <a:endParaRPr lang="en-US" sz="6500" b="1" u="sng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0030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049740"/>
            <a:ext cx="12192000" cy="28700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9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“Explain </a:t>
            </a:r>
            <a:r>
              <a:rPr lang="en-US" sz="9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to Us </a:t>
            </a:r>
            <a:r>
              <a:rPr lang="en-US" sz="9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the </a:t>
            </a:r>
            <a:r>
              <a:rPr lang="en-US" sz="9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Parable </a:t>
            </a:r>
            <a:r>
              <a:rPr lang="en-US" sz="9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of the </a:t>
            </a:r>
            <a:r>
              <a:rPr lang="en-US" sz="9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Weeds”</a:t>
            </a:r>
            <a:endParaRPr lang="en-US" sz="9500" b="1" u="sng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772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2011</TotalTime>
  <Words>368</Words>
  <Application>Microsoft Office PowerPoint</Application>
  <PresentationFormat>Widescreen</PresentationFormat>
  <Paragraphs>83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AHDN</vt:lpstr>
      <vt:lpstr>Arial</vt:lpstr>
      <vt:lpstr>Calibri Light</vt:lpstr>
      <vt:lpstr>Slim Joe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 McCracken</cp:lastModifiedBy>
  <cp:revision>174</cp:revision>
  <dcterms:created xsi:type="dcterms:W3CDTF">2018-06-29T18:28:59Z</dcterms:created>
  <dcterms:modified xsi:type="dcterms:W3CDTF">2019-09-13T19:21:36Z</dcterms:modified>
</cp:coreProperties>
</file>