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70" r:id="rId2"/>
    <p:sldId id="373" r:id="rId3"/>
    <p:sldId id="393" r:id="rId4"/>
    <p:sldId id="395" r:id="rId5"/>
    <p:sldId id="396" r:id="rId6"/>
    <p:sldId id="397" r:id="rId7"/>
    <p:sldId id="398" r:id="rId8"/>
    <p:sldId id="394" r:id="rId9"/>
    <p:sldId id="399" r:id="rId10"/>
    <p:sldId id="400" r:id="rId11"/>
    <p:sldId id="401" r:id="rId12"/>
    <p:sldId id="402" r:id="rId13"/>
    <p:sldId id="403" r:id="rId14"/>
    <p:sldId id="404" r:id="rId15"/>
    <p:sldId id="405" r:id="rId16"/>
    <p:sldId id="406" r:id="rId17"/>
    <p:sldId id="407" r:id="rId18"/>
    <p:sldId id="3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Berlin Sans FB Demi" panose="020E0802020502020306" pitchFamily="34" charset="0"/>
      <p:bold r:id="rId25"/>
    </p:embeddedFont>
    <p:embeddedFont>
      <p:font typeface="Calibri Light" panose="020F0302020204030204" pitchFamily="3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B364"/>
    <a:srgbClr val="C1863C"/>
    <a:srgbClr val="401B1B"/>
    <a:srgbClr val="CFBF45"/>
    <a:srgbClr val="FFFFDD"/>
    <a:srgbClr val="CDA447"/>
    <a:srgbClr val="532200"/>
    <a:srgbClr val="522100"/>
    <a:srgbClr val="E47B12"/>
    <a:srgbClr val="C66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57" d="100"/>
          <a:sy n="57" d="100"/>
        </p:scale>
        <p:origin x="62" y="12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FCADD-4DD3-46B5-B498-97A960D17FD8}"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DF4A7-463E-443A-B075-27CE675DD391}" type="slidenum">
              <a:rPr lang="en-US" smtClean="0"/>
              <a:t>‹#›</a:t>
            </a:fld>
            <a:endParaRPr lang="en-US"/>
          </a:p>
        </p:txBody>
      </p:sp>
    </p:spTree>
    <p:extLst>
      <p:ext uri="{BB962C8B-B14F-4D97-AF65-F5344CB8AC3E}">
        <p14:creationId xmlns:p14="http://schemas.microsoft.com/office/powerpoint/2010/main" val="368560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DF4A7-463E-443A-B075-27CE675DD391}" type="slidenum">
              <a:rPr lang="en-US" smtClean="0"/>
              <a:t>11</a:t>
            </a:fld>
            <a:endParaRPr lang="en-US"/>
          </a:p>
        </p:txBody>
      </p:sp>
    </p:spTree>
    <p:extLst>
      <p:ext uri="{BB962C8B-B14F-4D97-AF65-F5344CB8AC3E}">
        <p14:creationId xmlns:p14="http://schemas.microsoft.com/office/powerpoint/2010/main" val="399753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DF4A7-463E-443A-B075-27CE675DD391}" type="slidenum">
              <a:rPr lang="en-US" smtClean="0"/>
              <a:t>12</a:t>
            </a:fld>
            <a:endParaRPr lang="en-US"/>
          </a:p>
        </p:txBody>
      </p:sp>
    </p:spTree>
    <p:extLst>
      <p:ext uri="{BB962C8B-B14F-4D97-AF65-F5344CB8AC3E}">
        <p14:creationId xmlns:p14="http://schemas.microsoft.com/office/powerpoint/2010/main" val="237750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9673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3732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2366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3607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646B26-C373-4EE7-824D-77D208BCAEA6}"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15400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46B26-C373-4EE7-824D-77D208BCAEA6}"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2170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46B26-C373-4EE7-824D-77D208BCAEA6}"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401264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46B26-C373-4EE7-824D-77D208BCAEA6}"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53306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46B26-C373-4EE7-824D-77D208BCAEA6}"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7401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44358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17438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46B26-C373-4EE7-824D-77D208BCAEA6}"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B4587-C8AF-47E4-AFBB-078953264EA4}" type="slidenum">
              <a:rPr lang="en-US" smtClean="0"/>
              <a:t>‹#›</a:t>
            </a:fld>
            <a:endParaRPr lang="en-US"/>
          </a:p>
        </p:txBody>
      </p:sp>
    </p:spTree>
    <p:extLst>
      <p:ext uri="{BB962C8B-B14F-4D97-AF65-F5344CB8AC3E}">
        <p14:creationId xmlns:p14="http://schemas.microsoft.com/office/powerpoint/2010/main" val="153179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394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0864"/>
            <a:ext cx="12192000" cy="883426"/>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438958"/>
            <a:ext cx="12192000" cy="745332"/>
          </a:xfrm>
          <a:prstGeom prst="rect">
            <a:avLst/>
          </a:prstGeom>
          <a:noFill/>
        </p:spPr>
        <p:txBody>
          <a:bodyPr wrap="square" rtlCol="0">
            <a:spAutoFit/>
          </a:bodyPr>
          <a:lstStyle/>
          <a:p>
            <a:pPr algn="ctr">
              <a:lnSpc>
                <a:spcPct val="70000"/>
              </a:lnSpc>
            </a:pPr>
            <a:r>
              <a:rPr lang="en-US" sz="6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The Kingdom</a:t>
            </a:r>
            <a:endParaRPr lang="en-US" sz="6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43752" y="1447951"/>
            <a:ext cx="11591365" cy="5182957"/>
          </a:xfrm>
          <a:prstGeom prst="rect">
            <a:avLst/>
          </a:prstGeom>
          <a:noFill/>
        </p:spPr>
        <p:txBody>
          <a:bodyPr wrap="square" rtlCol="0">
            <a:spAutoFit/>
          </a:bodyPr>
          <a:lstStyle/>
          <a:p>
            <a:pPr>
              <a:lnSpc>
                <a:spcPct val="85000"/>
              </a:lnSpc>
              <a:spcAft>
                <a:spcPts val="3000"/>
              </a:spcAft>
              <a:buClr>
                <a:schemeClr val="bg1"/>
              </a:buClr>
            </a:pPr>
            <a:r>
              <a:rPr lang="en-US" sz="5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 </a:t>
            </a:r>
            <a:r>
              <a:rPr lang="en-US" sz="5800" dirty="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governing influence of a king over </a:t>
            </a:r>
            <a:r>
              <a:rPr lang="en-US" sz="5800" dirty="0" smtClean="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his territory</a:t>
            </a:r>
            <a:r>
              <a:rPr lang="en-US" sz="5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the </a:t>
            </a:r>
            <a:r>
              <a:rPr lang="en-US" sz="5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rule of </a:t>
            </a:r>
            <a:r>
              <a:rPr lang="en-US" sz="5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God</a:t>
            </a:r>
          </a:p>
          <a:p>
            <a:pPr>
              <a:lnSpc>
                <a:spcPct val="85000"/>
              </a:lnSpc>
              <a:spcAft>
                <a:spcPts val="4200"/>
              </a:spcAft>
              <a:buClr>
                <a:schemeClr val="bg1"/>
              </a:buClr>
            </a:pPr>
            <a:r>
              <a:rPr lang="en-US" sz="5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For </a:t>
            </a:r>
            <a:r>
              <a:rPr lang="en-US" sz="5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 kingdom of God is not eating and drinking, but </a:t>
            </a:r>
            <a:r>
              <a:rPr lang="en-US" sz="5800" dirty="0" smtClean="0">
                <a:solidFill>
                  <a:srgbClr val="C1863C"/>
                </a:solidFill>
                <a:effectLst>
                  <a:glow rad="127000">
                    <a:srgbClr val="401B1B"/>
                  </a:glow>
                  <a:outerShdw blurRad="38100" dist="38100" dir="2700000" algn="tl">
                    <a:srgbClr val="000000">
                      <a:alpha val="80000"/>
                    </a:srgbClr>
                  </a:outerShdw>
                </a:effectLst>
                <a:latin typeface="Berlin Sans FB Demi" panose="020E0802020502020306" pitchFamily="34" charset="0"/>
              </a:rPr>
              <a:t>righteousness</a:t>
            </a:r>
            <a:r>
              <a:rPr lang="en-US" sz="5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t>
            </a:r>
            <a:r>
              <a:rPr lang="en-US" sz="5800" dirty="0" smtClean="0">
                <a:solidFill>
                  <a:srgbClr val="C1863C"/>
                </a:solidFill>
                <a:effectLst>
                  <a:glow rad="127000">
                    <a:srgbClr val="401B1B"/>
                  </a:glow>
                  <a:outerShdw blurRad="38100" dist="38100" dir="2700000" algn="tl">
                    <a:srgbClr val="000000">
                      <a:alpha val="80000"/>
                    </a:srgbClr>
                  </a:outerShdw>
                </a:effectLst>
                <a:latin typeface="Berlin Sans FB Demi" panose="020E0802020502020306" pitchFamily="34" charset="0"/>
              </a:rPr>
              <a:t>peace</a:t>
            </a:r>
            <a:r>
              <a:rPr lang="en-US" sz="5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t>
            </a:r>
            <a:r>
              <a:rPr lang="en-US" sz="5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and </a:t>
            </a:r>
            <a:r>
              <a:rPr lang="en-US" sz="5800" dirty="0">
                <a:solidFill>
                  <a:srgbClr val="C1863C"/>
                </a:solidFill>
                <a:effectLst>
                  <a:glow rad="127000">
                    <a:srgbClr val="401B1B"/>
                  </a:glow>
                  <a:outerShdw blurRad="38100" dist="38100" dir="2700000" algn="tl">
                    <a:srgbClr val="000000">
                      <a:alpha val="80000"/>
                    </a:srgbClr>
                  </a:outerShdw>
                </a:effectLst>
                <a:latin typeface="Berlin Sans FB Demi" panose="020E0802020502020306" pitchFamily="34" charset="0"/>
              </a:rPr>
              <a:t>joy in </a:t>
            </a:r>
            <a:r>
              <a:rPr lang="en-US" sz="5800" dirty="0" smtClean="0">
                <a:solidFill>
                  <a:srgbClr val="C1863C"/>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5800" dirty="0" smtClean="0">
                <a:solidFill>
                  <a:srgbClr val="C1863C"/>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5800" dirty="0" smtClean="0">
                <a:solidFill>
                  <a:srgbClr val="C1863C"/>
                </a:solidFill>
                <a:effectLst>
                  <a:glow rad="127000">
                    <a:srgbClr val="401B1B"/>
                  </a:glow>
                  <a:outerShdw blurRad="38100" dist="38100" dir="2700000" algn="tl">
                    <a:srgbClr val="000000">
                      <a:alpha val="80000"/>
                    </a:srgbClr>
                  </a:outerShdw>
                </a:effectLst>
                <a:latin typeface="Berlin Sans FB Demi" panose="020E0802020502020306" pitchFamily="34" charset="0"/>
              </a:rPr>
              <a:t>the </a:t>
            </a:r>
            <a:r>
              <a:rPr lang="en-US" sz="5800" dirty="0">
                <a:solidFill>
                  <a:srgbClr val="C1863C"/>
                </a:solidFill>
                <a:effectLst>
                  <a:glow rad="127000">
                    <a:srgbClr val="401B1B"/>
                  </a:glow>
                  <a:outerShdw blurRad="38100" dist="38100" dir="2700000" algn="tl">
                    <a:srgbClr val="000000">
                      <a:alpha val="80000"/>
                    </a:srgbClr>
                  </a:outerShdw>
                </a:effectLst>
                <a:latin typeface="Berlin Sans FB Demi" panose="020E0802020502020306" pitchFamily="34" charset="0"/>
              </a:rPr>
              <a:t>Holy Spirit</a:t>
            </a:r>
            <a:r>
              <a:rPr lang="en-US" sz="5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t>
            </a:r>
            <a:r>
              <a:rPr lang="en-US" sz="5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Romans </a:t>
            </a:r>
            <a:r>
              <a:rPr lang="en-US" sz="5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14:17) </a:t>
            </a:r>
          </a:p>
        </p:txBody>
      </p:sp>
    </p:spTree>
    <p:extLst>
      <p:ext uri="{BB962C8B-B14F-4D97-AF65-F5344CB8AC3E}">
        <p14:creationId xmlns:p14="http://schemas.microsoft.com/office/powerpoint/2010/main" val="2924549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charRg st="70" end="191"/>
                                            </p:txEl>
                                          </p:spTgt>
                                        </p:tgtEl>
                                        <p:attrNameLst>
                                          <p:attrName>style.visibility</p:attrName>
                                        </p:attrNameLst>
                                      </p:cBhvr>
                                      <p:to>
                                        <p:strVal val="visible"/>
                                      </p:to>
                                    </p:set>
                                    <p:animEffect transition="in" filter="fade">
                                      <p:cBhvr>
                                        <p:cTn id="7" dur="500"/>
                                        <p:tgtEl>
                                          <p:spTgt spid="4">
                                            <p:txEl>
                                              <p:charRg st="70" end="19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0864"/>
            <a:ext cx="12192000" cy="883426"/>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438958"/>
            <a:ext cx="12192000" cy="745332"/>
          </a:xfrm>
          <a:prstGeom prst="rect">
            <a:avLst/>
          </a:prstGeom>
          <a:noFill/>
        </p:spPr>
        <p:txBody>
          <a:bodyPr wrap="square" rtlCol="0">
            <a:spAutoFit/>
          </a:bodyPr>
          <a:lstStyle/>
          <a:p>
            <a:pPr algn="ctr">
              <a:lnSpc>
                <a:spcPct val="70000"/>
              </a:lnSpc>
            </a:pPr>
            <a:r>
              <a:rPr lang="en-US" sz="6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The Kingdom</a:t>
            </a:r>
            <a:endParaRPr lang="en-US" sz="6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43752" y="1326928"/>
            <a:ext cx="11591365" cy="5324535"/>
          </a:xfrm>
          <a:prstGeom prst="rect">
            <a:avLst/>
          </a:prstGeom>
          <a:noFill/>
        </p:spPr>
        <p:txBody>
          <a:bodyPr wrap="square" rtlCol="0">
            <a:spAutoFit/>
          </a:bodyPr>
          <a:lstStyle/>
          <a:p>
            <a:pPr>
              <a:lnSpc>
                <a:spcPct val="85000"/>
              </a:lnSpc>
              <a:spcAft>
                <a:spcPts val="3000"/>
              </a:spcAft>
              <a:buClr>
                <a:schemeClr val="bg1"/>
              </a:buClr>
            </a:pPr>
            <a:r>
              <a:rPr lang="en-US" sz="5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Once</a:t>
            </a:r>
            <a:r>
              <a:rPr lang="en-US" sz="5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on being asked by the Pharisees when the kingdom of God would come, Jesus replied, “The coming of the kingdom of God is not something that can be observed, nor will people say, ‘Here it is,’ or ‘There it is,’ because the kingdom of God is in your midst.”[or] is within you (Luke 17:20-21)</a:t>
            </a:r>
          </a:p>
        </p:txBody>
      </p:sp>
    </p:spTree>
    <p:extLst>
      <p:ext uri="{BB962C8B-B14F-4D97-AF65-F5344CB8AC3E}">
        <p14:creationId xmlns:p14="http://schemas.microsoft.com/office/powerpoint/2010/main" val="4190652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0864"/>
            <a:ext cx="12192000" cy="883426"/>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438958"/>
            <a:ext cx="12192000" cy="745332"/>
          </a:xfrm>
          <a:prstGeom prst="rect">
            <a:avLst/>
          </a:prstGeom>
          <a:noFill/>
        </p:spPr>
        <p:txBody>
          <a:bodyPr wrap="square" rtlCol="0">
            <a:spAutoFit/>
          </a:bodyPr>
          <a:lstStyle/>
          <a:p>
            <a:pPr algn="ctr">
              <a:lnSpc>
                <a:spcPct val="70000"/>
              </a:lnSpc>
            </a:pPr>
            <a:r>
              <a:rPr lang="en-US" sz="6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The Kingdom</a:t>
            </a:r>
            <a:endParaRPr lang="en-US" sz="6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43752" y="1326928"/>
            <a:ext cx="11308977" cy="5324535"/>
          </a:xfrm>
          <a:prstGeom prst="rect">
            <a:avLst/>
          </a:prstGeom>
          <a:noFill/>
        </p:spPr>
        <p:txBody>
          <a:bodyPr wrap="square" rtlCol="0">
            <a:spAutoFit/>
          </a:bodyPr>
          <a:lstStyle/>
          <a:p>
            <a:pPr algn="ctr">
              <a:lnSpc>
                <a:spcPct val="85000"/>
              </a:lnSpc>
              <a:spcAft>
                <a:spcPts val="3000"/>
              </a:spcAft>
              <a:buClr>
                <a:schemeClr val="bg1"/>
              </a:buClr>
            </a:pPr>
            <a:r>
              <a:rPr lang="en-US" sz="7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Apart </a:t>
            </a:r>
            <a:r>
              <a:rPr lang="en-US" sz="7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from </a:t>
            </a:r>
            <a:r>
              <a:rPr lang="en-US" sz="7800" dirty="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knowing Him</a:t>
            </a:r>
            <a:r>
              <a:rPr lang="en-US" sz="7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you cannot begin to understand the </a:t>
            </a:r>
            <a:r>
              <a:rPr lang="en-US" sz="7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7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7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nature </a:t>
            </a:r>
            <a:r>
              <a:rPr lang="en-US" sz="7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of the </a:t>
            </a:r>
            <a:r>
              <a:rPr lang="en-US" sz="7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7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7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kingdom </a:t>
            </a:r>
            <a:r>
              <a:rPr lang="en-US" sz="7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of </a:t>
            </a:r>
            <a:r>
              <a:rPr lang="en-US" sz="7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God!</a:t>
            </a:r>
            <a:endParaRPr lang="en-US" sz="7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4192024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0864"/>
            <a:ext cx="12192000" cy="883426"/>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438958"/>
            <a:ext cx="12192000" cy="745332"/>
          </a:xfrm>
          <a:prstGeom prst="rect">
            <a:avLst/>
          </a:prstGeom>
          <a:noFill/>
        </p:spPr>
        <p:txBody>
          <a:bodyPr wrap="square" rtlCol="0">
            <a:spAutoFit/>
          </a:bodyPr>
          <a:lstStyle/>
          <a:p>
            <a:pPr algn="ctr">
              <a:lnSpc>
                <a:spcPct val="70000"/>
              </a:lnSpc>
            </a:pPr>
            <a:r>
              <a:rPr lang="en-US" sz="6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His Church</a:t>
            </a:r>
            <a:endParaRPr lang="en-US" sz="6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645457" y="1447951"/>
            <a:ext cx="11093825" cy="5051383"/>
          </a:xfrm>
          <a:prstGeom prst="rect">
            <a:avLst/>
          </a:prstGeom>
          <a:noFill/>
        </p:spPr>
        <p:txBody>
          <a:bodyPr wrap="square" rtlCol="0">
            <a:spAutoFit/>
          </a:bodyPr>
          <a:lstStyle/>
          <a:p>
            <a:pPr>
              <a:lnSpc>
                <a:spcPct val="85000"/>
              </a:lnSpc>
              <a:spcAft>
                <a:spcPts val="3200"/>
              </a:spcAft>
              <a:buClr>
                <a:schemeClr val="bg1"/>
              </a:buClr>
            </a:pPr>
            <a:r>
              <a:rPr lang="en-US" sz="5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 </a:t>
            </a:r>
            <a:r>
              <a:rPr lang="en-US" sz="5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vehicle of the </a:t>
            </a:r>
            <a:r>
              <a:rPr lang="en-US" sz="5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kingdom</a:t>
            </a:r>
          </a:p>
          <a:p>
            <a:pPr>
              <a:lnSpc>
                <a:spcPct val="85000"/>
              </a:lnSpc>
              <a:spcAft>
                <a:spcPts val="3200"/>
              </a:spcAft>
              <a:buClr>
                <a:schemeClr val="bg1"/>
              </a:buClr>
            </a:pPr>
            <a:r>
              <a:rPr lang="en-US" sz="5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Proclaims </a:t>
            </a:r>
            <a:r>
              <a:rPr lang="en-US" sz="5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 kingdom </a:t>
            </a:r>
            <a:endParaRPr lang="en-US" sz="5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a:p>
            <a:pPr>
              <a:lnSpc>
                <a:spcPct val="85000"/>
              </a:lnSpc>
              <a:spcAft>
                <a:spcPts val="3200"/>
              </a:spcAft>
              <a:buClr>
                <a:schemeClr val="bg1"/>
              </a:buClr>
            </a:pPr>
            <a:r>
              <a:rPr lang="en-US" sz="5700" dirty="0" smtClean="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Community </a:t>
            </a:r>
            <a:r>
              <a:rPr lang="en-US" sz="5700" dirty="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that receives and expresses His influence </a:t>
            </a:r>
            <a:endParaRPr lang="en-US" sz="5700" dirty="0" smtClean="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a:p>
            <a:pPr>
              <a:lnSpc>
                <a:spcPct val="85000"/>
              </a:lnSpc>
              <a:spcAft>
                <a:spcPts val="3200"/>
              </a:spcAft>
              <a:buClr>
                <a:schemeClr val="bg1"/>
              </a:buClr>
            </a:pPr>
            <a:r>
              <a:rPr lang="en-US" sz="5700" dirty="0" smtClean="0">
                <a:solidFill>
                  <a:srgbClr val="C1863C"/>
                </a:solidFill>
                <a:effectLst>
                  <a:glow rad="127000">
                    <a:srgbClr val="401B1B"/>
                  </a:glow>
                  <a:outerShdw blurRad="38100" dist="38100" dir="2700000" algn="tl">
                    <a:srgbClr val="000000">
                      <a:alpha val="80000"/>
                    </a:srgbClr>
                  </a:outerShdw>
                </a:effectLst>
                <a:latin typeface="Berlin Sans FB Demi" panose="020E0802020502020306" pitchFamily="34" charset="0"/>
              </a:rPr>
              <a:t>Infiltration</a:t>
            </a:r>
            <a:r>
              <a:rPr lang="en-US" sz="5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t>
            </a:r>
            <a:r>
              <a:rPr lang="en-US" sz="5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of God’s </a:t>
            </a:r>
            <a:r>
              <a:rPr lang="en-US" sz="5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government</a:t>
            </a:r>
            <a:endParaRPr lang="en-US" sz="5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35831993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1313481"/>
            <a:ext cx="12192000" cy="4247317"/>
          </a:xfrm>
          <a:prstGeom prst="rect">
            <a:avLst/>
          </a:prstGeom>
          <a:noFill/>
        </p:spPr>
        <p:txBody>
          <a:bodyPr wrap="square" rtlCol="0">
            <a:spAutoFit/>
          </a:bodyPr>
          <a:lstStyle/>
          <a:p>
            <a:pPr algn="ctr">
              <a:spcAft>
                <a:spcPts val="2400"/>
              </a:spcAft>
              <a:buClr>
                <a:schemeClr val="bg1"/>
              </a:buClr>
            </a:pP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What </a:t>
            </a:r>
            <a:r>
              <a:rPr lang="en-US" sz="9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do we do </a:t>
            </a: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to </a:t>
            </a:r>
            <a:r>
              <a:rPr lang="en-US" sz="9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advance the </a:t>
            </a: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Kingdom </a:t>
            </a:r>
            <a:r>
              <a:rPr lang="en-US" sz="9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of God?</a:t>
            </a:r>
            <a:endParaRPr lang="en-US" sz="9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85550790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1864810"/>
            <a:ext cx="12192000" cy="2708434"/>
          </a:xfrm>
          <a:prstGeom prst="rect">
            <a:avLst/>
          </a:prstGeom>
          <a:noFill/>
        </p:spPr>
        <p:txBody>
          <a:bodyPr wrap="square" rtlCol="0">
            <a:spAutoFit/>
          </a:bodyPr>
          <a:lstStyle/>
          <a:p>
            <a:pPr algn="ctr">
              <a:buClr>
                <a:schemeClr val="bg1"/>
              </a:buClr>
            </a:pP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We must seek it</a:t>
            </a:r>
          </a:p>
          <a:p>
            <a:pPr algn="ctr">
              <a:buClr>
                <a:schemeClr val="bg1"/>
              </a:buClr>
            </a:pPr>
            <a:r>
              <a:rPr lang="en-US" sz="8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(Matt 6:33)</a:t>
            </a:r>
            <a:endParaRPr lang="en-US" sz="8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80844238"/>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2537163"/>
            <a:ext cx="12192000" cy="1477328"/>
          </a:xfrm>
          <a:prstGeom prst="rect">
            <a:avLst/>
          </a:prstGeom>
          <a:noFill/>
        </p:spPr>
        <p:txBody>
          <a:bodyPr wrap="square" rtlCol="0">
            <a:spAutoFit/>
          </a:bodyPr>
          <a:lstStyle/>
          <a:p>
            <a:pPr algn="ctr">
              <a:buClr>
                <a:schemeClr val="bg1"/>
              </a:buClr>
            </a:pP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How do we seek it?</a:t>
            </a:r>
            <a:endParaRPr lang="en-US" sz="8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1077553878"/>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2690336"/>
            <a:ext cx="12192000" cy="1477328"/>
          </a:xfrm>
          <a:prstGeom prst="rect">
            <a:avLst/>
          </a:prstGeom>
          <a:noFill/>
        </p:spPr>
        <p:txBody>
          <a:bodyPr wrap="square" rtlCol="0">
            <a:spAutoFit/>
          </a:bodyPr>
          <a:lstStyle/>
          <a:p>
            <a:pPr algn="ctr">
              <a:buClr>
                <a:schemeClr val="bg1"/>
              </a:buClr>
            </a:pPr>
            <a:r>
              <a:rPr lang="en-US" sz="9000" dirty="0" smtClean="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Get </a:t>
            </a:r>
            <a:r>
              <a:rPr lang="en-US" sz="9000" dirty="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to the </a:t>
            </a:r>
            <a:r>
              <a:rPr lang="en-US" sz="9000" dirty="0" smtClean="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King! </a:t>
            </a:r>
            <a:endParaRPr lang="en-US" sz="8000" dirty="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
        <p:nvSpPr>
          <p:cNvPr id="3" name="TextBox 2">
            <a:extLst>
              <a:ext uri="{FF2B5EF4-FFF2-40B4-BE49-F238E27FC236}">
                <a16:creationId xmlns:a16="http://schemas.microsoft.com/office/drawing/2014/main" id="{D811C4B9-2F36-4A30-B583-870FF9351051}"/>
              </a:ext>
            </a:extLst>
          </p:cNvPr>
          <p:cNvSpPr txBox="1"/>
          <p:nvPr/>
        </p:nvSpPr>
        <p:spPr>
          <a:xfrm>
            <a:off x="0" y="4455044"/>
            <a:ext cx="12192000" cy="1792798"/>
          </a:xfrm>
          <a:prstGeom prst="rect">
            <a:avLst/>
          </a:prstGeom>
          <a:noFill/>
        </p:spPr>
        <p:txBody>
          <a:bodyPr wrap="square" rtlCol="0">
            <a:spAutoFit/>
          </a:bodyPr>
          <a:lstStyle/>
          <a:p>
            <a:pPr algn="ctr">
              <a:lnSpc>
                <a:spcPct val="85000"/>
              </a:lnSpc>
              <a:buClr>
                <a:schemeClr val="bg1"/>
              </a:buClr>
            </a:pPr>
            <a:r>
              <a:rPr lang="en-US" sz="6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 center of a kingdom is not an organization, but a </a:t>
            </a:r>
            <a:r>
              <a:rPr lang="en-US" sz="6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king</a:t>
            </a:r>
            <a:endParaRPr lang="en-US" sz="6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
        <p:nvSpPr>
          <p:cNvPr id="5" name="TextBox 4">
            <a:extLst>
              <a:ext uri="{FF2B5EF4-FFF2-40B4-BE49-F238E27FC236}">
                <a16:creationId xmlns:a16="http://schemas.microsoft.com/office/drawing/2014/main" id="{D811C4B9-2F36-4A30-B583-870FF9351051}"/>
              </a:ext>
            </a:extLst>
          </p:cNvPr>
          <p:cNvSpPr txBox="1"/>
          <p:nvPr/>
        </p:nvSpPr>
        <p:spPr>
          <a:xfrm>
            <a:off x="0" y="798154"/>
            <a:ext cx="12192000" cy="1400383"/>
          </a:xfrm>
          <a:prstGeom prst="rect">
            <a:avLst/>
          </a:prstGeom>
          <a:noFill/>
        </p:spPr>
        <p:txBody>
          <a:bodyPr wrap="square" rtlCol="0">
            <a:spAutoFit/>
          </a:bodyPr>
          <a:lstStyle/>
          <a:p>
            <a:pPr algn="ctr">
              <a:lnSpc>
                <a:spcPct val="85000"/>
              </a:lnSpc>
              <a:buClr>
                <a:schemeClr val="bg1"/>
              </a:buClr>
            </a:pPr>
            <a:r>
              <a:rPr lang="en-US" sz="5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For </a:t>
            </a:r>
            <a:r>
              <a:rPr lang="en-US" sz="5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 kingdom of God is not a matter </a:t>
            </a:r>
            <a:r>
              <a:rPr lang="en-US" sz="5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5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5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of </a:t>
            </a:r>
            <a:r>
              <a:rPr lang="en-US" sz="5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talk but of power. (1 Cor. 4:20)</a:t>
            </a:r>
            <a:endParaRPr lang="en-US" sz="5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213943792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643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1C4B9-2F36-4A30-B583-870FF9351051}"/>
              </a:ext>
            </a:extLst>
          </p:cNvPr>
          <p:cNvSpPr txBox="1"/>
          <p:nvPr/>
        </p:nvSpPr>
        <p:spPr>
          <a:xfrm>
            <a:off x="3178825" y="4267386"/>
            <a:ext cx="7695156" cy="854080"/>
          </a:xfrm>
          <a:prstGeom prst="rect">
            <a:avLst/>
          </a:prstGeom>
          <a:noFill/>
          <a:effectLst>
            <a:glow rad="152400">
              <a:schemeClr val="bg1"/>
            </a:glow>
            <a:outerShdw blurRad="38100" dist="38100" dir="5400000" algn="ctr" rotWithShape="0">
              <a:schemeClr val="tx1">
                <a:alpha val="80000"/>
              </a:schemeClr>
            </a:outerShdw>
          </a:effectLst>
        </p:spPr>
        <p:txBody>
          <a:bodyPr wrap="square" rtlCol="0">
            <a:spAutoFit/>
          </a:bodyPr>
          <a:lstStyle/>
          <a:p>
            <a:pPr algn="ctr">
              <a:lnSpc>
                <a:spcPct val="90000"/>
              </a:lnSpc>
            </a:pPr>
            <a:r>
              <a:rPr lang="en-US" sz="5500" b="1" dirty="0" smtClean="0">
                <a:solidFill>
                  <a:schemeClr val="bg1"/>
                </a:solidFill>
                <a:effectLst>
                  <a:glow rad="127000">
                    <a:srgbClr val="401B1B"/>
                  </a:glow>
                  <a:outerShdw blurRad="38100" dist="38100" dir="2700000" algn="tl">
                    <a:srgbClr val="000000">
                      <a:alpha val="43137"/>
                    </a:srgbClr>
                  </a:outerShdw>
                </a:effectLst>
                <a:latin typeface="Berlin Sans FB Demi" panose="020E0802020502020306" pitchFamily="34" charset="0"/>
              </a:rPr>
              <a:t>Matthew 16:1-19</a:t>
            </a:r>
            <a:endParaRPr lang="en-US" sz="5500" b="1" dirty="0">
              <a:solidFill>
                <a:schemeClr val="bg1"/>
              </a:solidFill>
              <a:effectLst>
                <a:glow rad="127000">
                  <a:srgbClr val="401B1B"/>
                </a:glow>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2977369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1918598"/>
            <a:ext cx="12192000" cy="2862322"/>
          </a:xfrm>
          <a:prstGeom prst="rect">
            <a:avLst/>
          </a:prstGeom>
          <a:noFill/>
        </p:spPr>
        <p:txBody>
          <a:bodyPr wrap="square" rtlCol="0">
            <a:spAutoFit/>
          </a:bodyPr>
          <a:lstStyle/>
          <a:p>
            <a:pPr algn="ctr">
              <a:spcAft>
                <a:spcPts val="2400"/>
              </a:spcAft>
              <a:buClr>
                <a:schemeClr val="bg1"/>
              </a:buClr>
            </a:pPr>
            <a:r>
              <a:rPr lang="en-US" sz="9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Christ = </a:t>
            </a: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Messiah </a:t>
            </a:r>
            <a:b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Anointed King</a:t>
            </a:r>
            <a:endParaRPr lang="en-US" sz="9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19438510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1313481"/>
            <a:ext cx="12192000" cy="4247317"/>
          </a:xfrm>
          <a:prstGeom prst="rect">
            <a:avLst/>
          </a:prstGeom>
          <a:noFill/>
        </p:spPr>
        <p:txBody>
          <a:bodyPr wrap="square" rtlCol="0">
            <a:spAutoFit/>
          </a:bodyPr>
          <a:lstStyle/>
          <a:p>
            <a:pPr algn="ctr">
              <a:spcAft>
                <a:spcPts val="2400"/>
              </a:spcAft>
              <a:buClr>
                <a:schemeClr val="bg1"/>
              </a:buClr>
            </a:pPr>
            <a:r>
              <a:rPr lang="en-US" sz="9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Peter- </a:t>
            </a:r>
            <a:r>
              <a:rPr lang="en-US" sz="9000" spc="-3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t>
            </a:r>
            <a:r>
              <a:rPr lang="en-US" sz="9000" i="1" dirty="0" err="1">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petro</a:t>
            </a:r>
            <a:r>
              <a:rPr lang="en-US" sz="9000" i="1" spc="600" dirty="0" err="1">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s</a:t>
            </a:r>
            <a:r>
              <a:rPr lang="en-US" sz="9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t>
            </a: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piece </a:t>
            </a:r>
            <a:r>
              <a:rPr lang="en-US" sz="9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of rock, </a:t>
            </a: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pebble</a:t>
            </a:r>
            <a:r>
              <a:rPr lang="en-US" sz="9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small rock</a:t>
            </a:r>
          </a:p>
        </p:txBody>
      </p:sp>
    </p:spTree>
    <p:extLst>
      <p:ext uri="{BB962C8B-B14F-4D97-AF65-F5344CB8AC3E}">
        <p14:creationId xmlns:p14="http://schemas.microsoft.com/office/powerpoint/2010/main" val="1336811000"/>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1313481"/>
            <a:ext cx="12192000" cy="4247317"/>
          </a:xfrm>
          <a:prstGeom prst="rect">
            <a:avLst/>
          </a:prstGeom>
          <a:noFill/>
        </p:spPr>
        <p:txBody>
          <a:bodyPr wrap="square" rtlCol="0">
            <a:spAutoFit/>
          </a:bodyPr>
          <a:lstStyle/>
          <a:p>
            <a:pPr algn="ctr">
              <a:spcAft>
                <a:spcPts val="2400"/>
              </a:spcAft>
              <a:buClr>
                <a:schemeClr val="bg1"/>
              </a:buClr>
            </a:pPr>
            <a:r>
              <a:rPr lang="en-US" sz="9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Rock- </a:t>
            </a:r>
            <a:r>
              <a:rPr lang="en-US" sz="9000" spc="-3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t>
            </a:r>
            <a:r>
              <a:rPr lang="en-US" sz="9000" i="1" dirty="0" err="1"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petr</a:t>
            </a:r>
            <a:r>
              <a:rPr lang="en-US" sz="9000" i="1" spc="600" dirty="0" err="1"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a:t>
            </a:r>
            <a:r>
              <a:rPr lang="en-US" sz="9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solid </a:t>
            </a:r>
            <a:r>
              <a:rPr lang="en-US" sz="9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rock, foundational rock, large</a:t>
            </a:r>
          </a:p>
        </p:txBody>
      </p:sp>
    </p:spTree>
    <p:extLst>
      <p:ext uri="{BB962C8B-B14F-4D97-AF65-F5344CB8AC3E}">
        <p14:creationId xmlns:p14="http://schemas.microsoft.com/office/powerpoint/2010/main" val="2537189905"/>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684624"/>
            <a:ext cx="12192000" cy="5578450"/>
          </a:xfrm>
          <a:prstGeom prst="rect">
            <a:avLst/>
          </a:prstGeom>
          <a:noFill/>
        </p:spPr>
        <p:txBody>
          <a:bodyPr wrap="square" rtlCol="0">
            <a:spAutoFit/>
          </a:bodyPr>
          <a:lstStyle/>
          <a:p>
            <a:pPr algn="ctr">
              <a:lnSpc>
                <a:spcPct val="85000"/>
              </a:lnSpc>
              <a:spcAft>
                <a:spcPts val="3600"/>
              </a:spcAft>
              <a:buClr>
                <a:schemeClr val="bg1"/>
              </a:buClr>
            </a:pP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t>
            </a:r>
            <a:r>
              <a:rPr lang="en-US" sz="7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I will build my </a:t>
            </a:r>
            <a:r>
              <a:rPr lang="en-US" sz="7500" dirty="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church</a:t>
            </a:r>
            <a:r>
              <a:rPr lang="en-US" sz="7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t>
            </a: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on this </a:t>
            </a:r>
            <a:r>
              <a:rPr lang="en-US" sz="7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revelation of the King and </a:t>
            </a: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His kingdom”</a:t>
            </a:r>
          </a:p>
          <a:p>
            <a:pPr algn="ctr">
              <a:lnSpc>
                <a:spcPct val="85000"/>
              </a:lnSpc>
              <a:spcAft>
                <a:spcPts val="2400"/>
              </a:spcAft>
              <a:buClr>
                <a:schemeClr val="bg1"/>
              </a:buClr>
            </a:pP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(“Now </a:t>
            </a:r>
            <a:r>
              <a:rPr lang="en-US" sz="7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I can build </a:t>
            </a: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My </a:t>
            </a:r>
            <a:r>
              <a:rPr lang="en-US" sz="7500" dirty="0" smtClean="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government</a:t>
            </a: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t>
            </a:r>
            <a:endParaRPr lang="en-US" sz="7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3911443391"/>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180622" y="162011"/>
            <a:ext cx="11808178" cy="6594113"/>
          </a:xfrm>
          <a:prstGeom prst="rect">
            <a:avLst/>
          </a:prstGeom>
          <a:noFill/>
        </p:spPr>
        <p:txBody>
          <a:bodyPr wrap="square" rtlCol="0">
            <a:spAutoFit/>
          </a:bodyPr>
          <a:lstStyle/>
          <a:p>
            <a:pPr algn="ctr">
              <a:lnSpc>
                <a:spcPct val="85000"/>
              </a:lnSpc>
              <a:spcAft>
                <a:spcPts val="1800"/>
              </a:spcAft>
              <a:buClr>
                <a:schemeClr val="bg1"/>
              </a:buClr>
            </a:pP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(“Now </a:t>
            </a:r>
            <a:r>
              <a:rPr lang="en-US" sz="7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I can build </a:t>
            </a: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My </a:t>
            </a:r>
            <a:r>
              <a:rPr lang="en-US" sz="7500" dirty="0" smtClean="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government</a:t>
            </a: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t>
            </a:r>
          </a:p>
          <a:p>
            <a:pPr marL="1828800" indent="-731520">
              <a:lnSpc>
                <a:spcPct val="85000"/>
              </a:lnSpc>
              <a:spcAft>
                <a:spcPts val="2400"/>
              </a:spcAft>
              <a:buClr>
                <a:schemeClr val="bg1"/>
              </a:buClr>
              <a:buSzPct val="125000"/>
              <a:buFont typeface="Arial" panose="020B0604020202020204" pitchFamily="34" charset="0"/>
              <a:buChar char="•"/>
            </a:pPr>
            <a: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 </a:t>
            </a:r>
            <a:r>
              <a:rPr lang="en-US" sz="6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relation between a </a:t>
            </a:r>
            <a: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governed people </a:t>
            </a:r>
            <a:r>
              <a:rPr lang="en-US" sz="6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and a governing </a:t>
            </a:r>
            <a: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word</a:t>
            </a:r>
          </a:p>
          <a:p>
            <a:pPr marL="1828800" indent="-731520">
              <a:lnSpc>
                <a:spcPct val="85000"/>
              </a:lnSpc>
              <a:spcAft>
                <a:spcPts val="2400"/>
              </a:spcAft>
              <a:buClr>
                <a:schemeClr val="bg1"/>
              </a:buClr>
              <a:buSzPct val="125000"/>
              <a:buFont typeface="Arial" panose="020B0604020202020204" pitchFamily="34" charset="0"/>
              <a:buChar char="•"/>
            </a:pPr>
            <a: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authoritative </a:t>
            </a:r>
            <a:r>
              <a:rPr lang="en-US" sz="6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direction </a:t>
            </a:r>
            <a: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or control</a:t>
            </a:r>
            <a:endParaRPr lang="en-US" sz="6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202032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0864"/>
            <a:ext cx="12192000" cy="883426"/>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438958"/>
            <a:ext cx="12192000" cy="745332"/>
          </a:xfrm>
          <a:prstGeom prst="rect">
            <a:avLst/>
          </a:prstGeom>
          <a:noFill/>
        </p:spPr>
        <p:txBody>
          <a:bodyPr wrap="square" rtlCol="0">
            <a:spAutoFit/>
          </a:bodyPr>
          <a:lstStyle/>
          <a:p>
            <a:pPr algn="ctr">
              <a:lnSpc>
                <a:spcPct val="70000"/>
              </a:lnSpc>
            </a:pPr>
            <a:r>
              <a:rPr lang="en-US" sz="6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His Church</a:t>
            </a:r>
            <a:endParaRPr lang="en-US" sz="6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510987" y="1447951"/>
            <a:ext cx="11591365" cy="5205271"/>
          </a:xfrm>
          <a:prstGeom prst="rect">
            <a:avLst/>
          </a:prstGeom>
          <a:noFill/>
        </p:spPr>
        <p:txBody>
          <a:bodyPr wrap="square" rtlCol="0">
            <a:spAutoFit/>
          </a:bodyPr>
          <a:lstStyle/>
          <a:p>
            <a:pPr>
              <a:lnSpc>
                <a:spcPct val="85000"/>
              </a:lnSpc>
              <a:spcAft>
                <a:spcPts val="3200"/>
              </a:spcAft>
              <a:buClr>
                <a:schemeClr val="bg1"/>
              </a:buClr>
            </a:pPr>
            <a:r>
              <a:rPr lang="en-US" sz="5700" i="1" dirty="0" err="1" smtClean="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ekklesi</a:t>
            </a:r>
            <a:r>
              <a:rPr lang="en-US" sz="5700" i="1" spc="600" dirty="0" err="1" smtClean="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a</a:t>
            </a:r>
            <a:r>
              <a:rPr lang="en-US" sz="5700" spc="6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t>
            </a:r>
            <a:r>
              <a:rPr lang="en-US" sz="5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“called out ones</a:t>
            </a:r>
            <a:r>
              <a:rPr lang="en-US" sz="5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t>
            </a:r>
          </a:p>
          <a:p>
            <a:pPr>
              <a:lnSpc>
                <a:spcPct val="85000"/>
              </a:lnSpc>
              <a:spcAft>
                <a:spcPts val="3200"/>
              </a:spcAft>
              <a:buClr>
                <a:schemeClr val="bg1"/>
              </a:buClr>
            </a:pPr>
            <a:r>
              <a:rPr lang="en-US" sz="5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Secular </a:t>
            </a:r>
            <a:r>
              <a:rPr lang="en-US" sz="5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term, that was governmental not </a:t>
            </a:r>
            <a:r>
              <a:rPr lang="en-US" sz="5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religious</a:t>
            </a:r>
          </a:p>
          <a:p>
            <a:pPr>
              <a:lnSpc>
                <a:spcPct val="85000"/>
              </a:lnSpc>
              <a:spcAft>
                <a:spcPts val="3200"/>
              </a:spcAft>
              <a:buClr>
                <a:schemeClr val="bg1"/>
              </a:buClr>
            </a:pPr>
            <a:r>
              <a:rPr lang="en-US" sz="5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Only </a:t>
            </a:r>
            <a:r>
              <a:rPr lang="en-US" sz="5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kings/emperors ha</a:t>
            </a:r>
            <a:r>
              <a:rPr lang="en-US" sz="5700" spc="-3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d </a:t>
            </a:r>
            <a:r>
              <a:rPr lang="en-US" sz="5700" i="1" dirty="0" err="1">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ekklesias</a:t>
            </a:r>
            <a:endParaRPr lang="en-US" sz="5700" i="1"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a:p>
            <a:pPr>
              <a:lnSpc>
                <a:spcPct val="85000"/>
              </a:lnSpc>
              <a:spcAft>
                <a:spcPts val="3200"/>
              </a:spcAft>
              <a:buClr>
                <a:schemeClr val="bg1"/>
              </a:buClr>
            </a:pPr>
            <a:r>
              <a:rPr lang="en-US" sz="5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t>
            </a:r>
            <a:r>
              <a:rPr lang="en-US" sz="5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Called out by the king</a:t>
            </a:r>
            <a:r>
              <a:rPr lang="en-US" sz="5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t>
            </a:r>
            <a:endParaRPr lang="en-US" sz="5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24436418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0864"/>
            <a:ext cx="12192000" cy="883426"/>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438958"/>
            <a:ext cx="12192000" cy="745332"/>
          </a:xfrm>
          <a:prstGeom prst="rect">
            <a:avLst/>
          </a:prstGeom>
          <a:noFill/>
        </p:spPr>
        <p:txBody>
          <a:bodyPr wrap="square" rtlCol="0">
            <a:spAutoFit/>
          </a:bodyPr>
          <a:lstStyle/>
          <a:p>
            <a:pPr algn="ctr">
              <a:lnSpc>
                <a:spcPct val="70000"/>
              </a:lnSpc>
            </a:pPr>
            <a:r>
              <a:rPr lang="en-US" sz="6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The Kingdom</a:t>
            </a:r>
            <a:endParaRPr lang="en-US" sz="6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443752" y="1447951"/>
            <a:ext cx="11591365" cy="4424288"/>
          </a:xfrm>
          <a:prstGeom prst="rect">
            <a:avLst/>
          </a:prstGeom>
          <a:noFill/>
        </p:spPr>
        <p:txBody>
          <a:bodyPr wrap="square" rtlCol="0">
            <a:spAutoFit/>
          </a:bodyPr>
          <a:lstStyle/>
          <a:p>
            <a:pPr>
              <a:lnSpc>
                <a:spcPct val="85000"/>
              </a:lnSpc>
              <a:spcAft>
                <a:spcPts val="4200"/>
              </a:spcAft>
              <a:buClr>
                <a:schemeClr val="bg1"/>
              </a:buClr>
            </a:pPr>
            <a:r>
              <a:rPr lang="en-US" sz="5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 </a:t>
            </a:r>
            <a:r>
              <a:rPr lang="en-US" sz="5800" dirty="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governing influence of a king over </a:t>
            </a:r>
            <a:r>
              <a:rPr lang="en-US" sz="5800" dirty="0" smtClean="0">
                <a:solidFill>
                  <a:srgbClr val="CBB364"/>
                </a:solidFill>
                <a:effectLst>
                  <a:glow rad="127000">
                    <a:srgbClr val="401B1B"/>
                  </a:glow>
                  <a:outerShdw blurRad="38100" dist="38100" dir="2700000" algn="tl">
                    <a:srgbClr val="000000">
                      <a:alpha val="80000"/>
                    </a:srgbClr>
                  </a:outerShdw>
                </a:effectLst>
                <a:latin typeface="Berlin Sans FB Demi" panose="020E0802020502020306" pitchFamily="34" charset="0"/>
              </a:rPr>
              <a:t>his territory</a:t>
            </a:r>
            <a:r>
              <a:rPr lang="en-US" sz="5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the </a:t>
            </a:r>
            <a:r>
              <a:rPr lang="en-US" sz="5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rule of </a:t>
            </a:r>
            <a:r>
              <a:rPr lang="en-US" sz="5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God</a:t>
            </a:r>
          </a:p>
          <a:p>
            <a:pPr>
              <a:lnSpc>
                <a:spcPct val="85000"/>
              </a:lnSpc>
              <a:spcAft>
                <a:spcPts val="4200"/>
              </a:spcAft>
              <a:buClr>
                <a:schemeClr val="bg1"/>
              </a:buClr>
            </a:pPr>
            <a:r>
              <a:rPr lang="en-US" sz="5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“If </a:t>
            </a:r>
            <a:r>
              <a:rPr lang="en-US" sz="5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I cast out demons by the Spirit of God, then the kingdom of God has come upon you</a:t>
            </a:r>
            <a:r>
              <a:rPr lang="en-US" sz="5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(Matt 12:28) </a:t>
            </a:r>
            <a:endParaRPr lang="en-US" sz="5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382254038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5986</TotalTime>
  <Words>287</Words>
  <Application>Microsoft Office PowerPoint</Application>
  <PresentationFormat>Widescreen</PresentationFormat>
  <Paragraphs>38</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Berlin Sans FB Demi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325</cp:revision>
  <dcterms:created xsi:type="dcterms:W3CDTF">2018-06-29T18:28:59Z</dcterms:created>
  <dcterms:modified xsi:type="dcterms:W3CDTF">2019-11-01T20:04:07Z</dcterms:modified>
</cp:coreProperties>
</file>