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7"/>
  </p:notesMasterIdLst>
  <p:sldIdLst>
    <p:sldId id="270" r:id="rId2"/>
    <p:sldId id="373" r:id="rId3"/>
    <p:sldId id="421" r:id="rId4"/>
    <p:sldId id="393" r:id="rId5"/>
    <p:sldId id="422" r:id="rId6"/>
    <p:sldId id="425" r:id="rId7"/>
    <p:sldId id="426" r:id="rId8"/>
    <p:sldId id="427" r:id="rId9"/>
    <p:sldId id="428" r:id="rId10"/>
    <p:sldId id="408" r:id="rId11"/>
    <p:sldId id="429" r:id="rId12"/>
    <p:sldId id="430" r:id="rId13"/>
    <p:sldId id="431" r:id="rId14"/>
    <p:sldId id="432" r:id="rId15"/>
    <p:sldId id="433" r:id="rId16"/>
    <p:sldId id="434" r:id="rId17"/>
    <p:sldId id="435" r:id="rId18"/>
    <p:sldId id="436" r:id="rId19"/>
    <p:sldId id="437" r:id="rId20"/>
    <p:sldId id="438" r:id="rId21"/>
    <p:sldId id="440" r:id="rId22"/>
    <p:sldId id="441" r:id="rId23"/>
    <p:sldId id="442" r:id="rId24"/>
    <p:sldId id="443" r:id="rId25"/>
    <p:sldId id="439" r:id="rId26"/>
  </p:sldIdLst>
  <p:sldSz cx="12192000" cy="6858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Berlin Sans FB Demi" panose="020E0802020502020306" pitchFamily="34" charset="0"/>
      <p:bold r:id="rId32"/>
    </p:embeddedFont>
    <p:embeddedFont>
      <p:font typeface="Calibri Light" panose="020F0302020204030204" pitchFamily="34" charset="0"/>
      <p:regular r:id="rId33"/>
      <p: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B364"/>
    <a:srgbClr val="C1863C"/>
    <a:srgbClr val="401B1B"/>
    <a:srgbClr val="CFBF45"/>
    <a:srgbClr val="FFFFDD"/>
    <a:srgbClr val="CDA447"/>
    <a:srgbClr val="532200"/>
    <a:srgbClr val="522100"/>
    <a:srgbClr val="E47B12"/>
    <a:srgbClr val="C66B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7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FCADD-4DD3-46B5-B498-97A960D17FD8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DF4A7-463E-443A-B075-27CE675DD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06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39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21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9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0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01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4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6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8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46B26-C373-4EE7-824D-77D208BCAEA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80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46B26-C373-4EE7-824D-77D208BCAEA6}" type="datetimeFigureOut">
              <a:rPr lang="en-US" smtClean="0"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B4587-C8AF-47E4-AFBB-078953264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9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39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40659" y="1802707"/>
            <a:ext cx="11510681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6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In </a:t>
            </a:r>
            <a:r>
              <a:rPr lang="en-US" sz="6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order to avoid self-destruction and becoming a stumbling block to </a:t>
            </a:r>
            <a:r>
              <a:rPr lang="en-US" sz="6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others, </a:t>
            </a:r>
            <a:r>
              <a:rPr lang="en-US" sz="6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believers must be willing to give up what they selfishly want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00864"/>
            <a:ext cx="12192000" cy="883426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438958"/>
            <a:ext cx="12192000" cy="745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60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Hands, Feet, and Eyes!</a:t>
            </a:r>
            <a:endParaRPr lang="en-US" sz="6000" b="1" dirty="0">
              <a:solidFill>
                <a:srgbClr val="401B1B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22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233013"/>
            <a:ext cx="1219199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10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Eternal </a:t>
            </a:r>
            <a:r>
              <a:rPr lang="en-US" sz="10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must </a:t>
            </a:r>
            <a:r>
              <a:rPr lang="en-US" sz="10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10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10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trump </a:t>
            </a:r>
            <a:r>
              <a:rPr lang="en-US" sz="10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temporal!</a:t>
            </a:r>
            <a:r>
              <a:rPr lang="en-US" sz="6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00864"/>
            <a:ext cx="12192000" cy="883426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438958"/>
            <a:ext cx="12192000" cy="745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60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Hands, Feet, and Eyes!</a:t>
            </a:r>
            <a:endParaRPr lang="en-US" sz="6000" b="1" dirty="0">
              <a:solidFill>
                <a:srgbClr val="401B1B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33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40659" y="1623417"/>
            <a:ext cx="115106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3600"/>
              </a:spcAft>
              <a:buClr>
                <a:schemeClr val="bg1"/>
              </a:buClr>
            </a:pPr>
            <a:r>
              <a:rPr lang="en-US" sz="6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In context…</a:t>
            </a:r>
          </a:p>
          <a:p>
            <a:pPr algn="ctr">
              <a:lnSpc>
                <a:spcPct val="85000"/>
              </a:lnSpc>
              <a:spcAft>
                <a:spcPts val="3600"/>
              </a:spcAft>
              <a:buClr>
                <a:schemeClr val="bg1"/>
              </a:buClr>
            </a:pPr>
            <a:r>
              <a:rPr lang="en-US" sz="6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One person is important!</a:t>
            </a:r>
          </a:p>
          <a:p>
            <a:pPr algn="ctr">
              <a:lnSpc>
                <a:spcPct val="85000"/>
              </a:lnSpc>
              <a:buClr>
                <a:schemeClr val="bg1"/>
              </a:buClr>
            </a:pPr>
            <a:r>
              <a:rPr lang="en-US" sz="6000" baseline="30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13</a:t>
            </a:r>
            <a:r>
              <a:rPr lang="en-US" sz="6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6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“If he finds it…” </a:t>
            </a:r>
          </a:p>
          <a:p>
            <a:pPr algn="ctr">
              <a:lnSpc>
                <a:spcPct val="85000"/>
              </a:lnSpc>
              <a:spcAft>
                <a:spcPts val="3600"/>
              </a:spcAft>
              <a:buClr>
                <a:schemeClr val="bg1"/>
              </a:buClr>
            </a:pPr>
            <a:r>
              <a:rPr lang="en-US" sz="6000" dirty="0" smtClean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God’s </a:t>
            </a:r>
            <a:r>
              <a:rPr lang="en-US" sz="6000" dirty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grace can be resisted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00864"/>
            <a:ext cx="12192000" cy="883426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438958"/>
            <a:ext cx="12192000" cy="745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60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Parable of the Lost Sheep</a:t>
            </a:r>
            <a:endParaRPr lang="en-US" sz="6000" b="1" dirty="0">
              <a:solidFill>
                <a:srgbClr val="401B1B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1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40659" y="1462056"/>
            <a:ext cx="11510681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6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The shepherd denies himself and goes after the one who wanders</a:t>
            </a:r>
          </a:p>
          <a:p>
            <a:pPr algn="ctr">
              <a:lnSpc>
                <a:spcPct val="85000"/>
              </a:lnSpc>
              <a:spcAft>
                <a:spcPts val="3600"/>
              </a:spcAft>
              <a:buClr>
                <a:schemeClr val="bg1"/>
              </a:buClr>
            </a:pPr>
            <a:r>
              <a:rPr lang="en-US" sz="6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The </a:t>
            </a:r>
            <a:r>
              <a:rPr lang="en-US" sz="6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shepherd here is the believer’s example. </a:t>
            </a:r>
            <a:r>
              <a:rPr lang="en-US" sz="6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We </a:t>
            </a:r>
            <a:r>
              <a:rPr lang="en-US" sz="6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are to </a:t>
            </a:r>
            <a:br>
              <a:rPr lang="en-US" sz="6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6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be </a:t>
            </a:r>
            <a:r>
              <a:rPr lang="en-US" sz="6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like him, not like the wandering sheep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00864"/>
            <a:ext cx="12192000" cy="883426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438958"/>
            <a:ext cx="12192000" cy="745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60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Parable of the Lost Sheep</a:t>
            </a:r>
            <a:endParaRPr lang="en-US" sz="6000" b="1" dirty="0">
              <a:solidFill>
                <a:srgbClr val="401B1B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84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40659" y="1533772"/>
            <a:ext cx="11510681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6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</a:t>
            </a:r>
            <a:r>
              <a:rPr lang="en-US" sz="6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he </a:t>
            </a:r>
            <a:r>
              <a:rPr lang="en-US" sz="6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little ones need to be with the flock, for that is the only place where they are safe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00864"/>
            <a:ext cx="12192000" cy="883426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438958"/>
            <a:ext cx="12192000" cy="745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60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Parable of the Lost Sheep</a:t>
            </a:r>
            <a:endParaRPr lang="en-US" sz="6000" b="1" dirty="0">
              <a:solidFill>
                <a:srgbClr val="401B1B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1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918733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9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When </a:t>
            </a:r>
            <a:r>
              <a:rPr lang="en-US" sz="9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we </a:t>
            </a:r>
            <a:r>
              <a:rPr lang="en-US" sz="9000" dirty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retain an offense</a:t>
            </a:r>
            <a:r>
              <a:rPr lang="en-US" sz="9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in our hearts, we filter everything through it</a:t>
            </a:r>
          </a:p>
        </p:txBody>
      </p:sp>
    </p:spTree>
    <p:extLst>
      <p:ext uri="{BB962C8B-B14F-4D97-AF65-F5344CB8AC3E}">
        <p14:creationId xmlns:p14="http://schemas.microsoft.com/office/powerpoint/2010/main" val="188081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1169745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Clr>
                <a:schemeClr val="bg1"/>
              </a:buClr>
            </a:pPr>
            <a:r>
              <a:rPr lang="en-US" sz="10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Biblical</a:t>
            </a:r>
          </a:p>
          <a:p>
            <a:pPr algn="ctr">
              <a:lnSpc>
                <a:spcPct val="90000"/>
              </a:lnSpc>
              <a:buClr>
                <a:schemeClr val="bg1"/>
              </a:buClr>
            </a:pPr>
            <a:r>
              <a:rPr lang="en-US" sz="10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Conflict</a:t>
            </a:r>
          </a:p>
          <a:p>
            <a:pPr algn="ctr">
              <a:lnSpc>
                <a:spcPct val="90000"/>
              </a:lnSpc>
              <a:buClr>
                <a:schemeClr val="bg1"/>
              </a:buClr>
            </a:pPr>
            <a:r>
              <a:rPr lang="en-US" sz="10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Resolution</a:t>
            </a:r>
            <a:endParaRPr lang="en-US" sz="10000" dirty="0">
              <a:solidFill>
                <a:schemeClr val="bg1"/>
              </a:solidFill>
              <a:effectLst>
                <a:glow rad="127000">
                  <a:srgbClr val="401B1B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9430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40659" y="1211050"/>
            <a:ext cx="11510681" cy="536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1800"/>
              </a:spcAft>
              <a:buClr>
                <a:schemeClr val="bg1"/>
              </a:buClr>
            </a:pPr>
            <a: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You—the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individual wronged—</a:t>
            </a:r>
            <a:r>
              <a:rPr lang="en-US" sz="5000" dirty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must take the initiative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to put things right</a:t>
            </a:r>
          </a:p>
          <a:p>
            <a:pPr algn="ctr">
              <a:lnSpc>
                <a:spcPct val="85000"/>
              </a:lnSpc>
              <a:spcAft>
                <a:spcPts val="1800"/>
              </a:spcAft>
              <a:buClr>
                <a:schemeClr val="bg1"/>
              </a:buClr>
            </a:pPr>
            <a: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Do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not discuss with anyone </a:t>
            </a:r>
            <a: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else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first, except God!</a:t>
            </a:r>
          </a:p>
          <a:p>
            <a:pPr algn="ctr">
              <a:lnSpc>
                <a:spcPct val="85000"/>
              </a:lnSpc>
              <a:spcAft>
                <a:spcPts val="1800"/>
              </a:spcAft>
              <a:buClr>
                <a:schemeClr val="bg1"/>
              </a:buClr>
            </a:pPr>
            <a: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Otherwise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you are guilty of </a:t>
            </a:r>
            <a: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gossip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and sowing discord</a:t>
            </a:r>
          </a:p>
          <a:p>
            <a:pPr algn="ctr">
              <a:lnSpc>
                <a:spcPct val="85000"/>
              </a:lnSpc>
              <a:spcAft>
                <a:spcPts val="1800"/>
              </a:spcAft>
              <a:buClr>
                <a:schemeClr val="bg1"/>
              </a:buClr>
            </a:pPr>
            <a: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This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takes </a:t>
            </a:r>
            <a:r>
              <a:rPr lang="en-US" sz="5000" dirty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spiritual discipline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11219"/>
            <a:ext cx="12192000" cy="775202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95526"/>
            <a:ext cx="12192000" cy="69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Step 1: Person to Person</a:t>
            </a:r>
            <a:endParaRPr lang="en-US" sz="5500" b="1" dirty="0">
              <a:solidFill>
                <a:srgbClr val="401B1B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54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40659" y="1390340"/>
            <a:ext cx="11510681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3600"/>
              </a:spcAft>
              <a:buClr>
                <a:schemeClr val="bg1"/>
              </a:buClr>
            </a:pPr>
            <a: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If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they refuse to be at peace, </a:t>
            </a:r>
            <a: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000" dirty="0" smtClean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should </a:t>
            </a:r>
            <a:r>
              <a:rPr lang="en-US" sz="5000" dirty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we give up? Grace declares “No.”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We must go the </a:t>
            </a:r>
            <a: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second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mile and </a:t>
            </a:r>
            <a: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make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another effort </a:t>
            </a:r>
          </a:p>
          <a:p>
            <a:pPr algn="ctr">
              <a:lnSpc>
                <a:spcPct val="85000"/>
              </a:lnSpc>
              <a:spcAft>
                <a:spcPts val="1800"/>
              </a:spcAft>
              <a:buClr>
                <a:schemeClr val="bg1"/>
              </a:buClr>
            </a:pPr>
            <a: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They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will be able to help </a:t>
            </a:r>
            <a:r>
              <a:rPr lang="en-US" sz="5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arbitrate and become </a:t>
            </a:r>
            <a:r>
              <a:rPr lang="en-US" sz="5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witnesses of non-repentance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11219"/>
            <a:ext cx="12192000" cy="775202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95526"/>
            <a:ext cx="12192000" cy="69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Step 2</a:t>
            </a:r>
            <a:r>
              <a:rPr lang="en-US" sz="5500" b="1" dirty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: With One or Two Others</a:t>
            </a:r>
          </a:p>
        </p:txBody>
      </p:sp>
    </p:spTree>
    <p:extLst>
      <p:ext uri="{BB962C8B-B14F-4D97-AF65-F5344CB8AC3E}">
        <p14:creationId xmlns:p14="http://schemas.microsoft.com/office/powerpoint/2010/main" val="258882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40659" y="1390340"/>
            <a:ext cx="11510681" cy="487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3600"/>
              </a:spcAft>
              <a:buClr>
                <a:schemeClr val="bg1"/>
              </a:buClr>
            </a:pPr>
            <a:r>
              <a:rPr lang="en-US" sz="5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Church </a:t>
            </a:r>
            <a:r>
              <a:rPr lang="en-US" sz="55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leaders are made aware </a:t>
            </a:r>
            <a:r>
              <a:rPr lang="en-US" sz="5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5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of </a:t>
            </a:r>
            <a:r>
              <a:rPr lang="en-US" sz="55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the situation and are brought into the process of attempted </a:t>
            </a:r>
            <a:r>
              <a:rPr lang="en-US" sz="5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restoration</a:t>
            </a:r>
          </a:p>
          <a:p>
            <a:pPr algn="ctr">
              <a:lnSpc>
                <a:spcPct val="85000"/>
              </a:lnSpc>
              <a:spcAft>
                <a:spcPts val="3600"/>
              </a:spcAft>
              <a:buClr>
                <a:schemeClr val="bg1"/>
              </a:buClr>
            </a:pPr>
            <a:r>
              <a:rPr lang="en-US" sz="5500" dirty="0" smtClean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The </a:t>
            </a:r>
            <a:r>
              <a:rPr lang="en-US" sz="5500" dirty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goal of Steps 1-3 </a:t>
            </a:r>
            <a:r>
              <a:rPr lang="en-US" sz="5500" dirty="0" smtClean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5500" dirty="0" smtClean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500" dirty="0" smtClean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is </a:t>
            </a:r>
            <a:r>
              <a:rPr lang="en-US" sz="5500" dirty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reconciliation</a:t>
            </a:r>
            <a:r>
              <a:rPr lang="en-US" sz="55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11219"/>
            <a:ext cx="12192000" cy="775202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95526"/>
            <a:ext cx="12192000" cy="69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Step 3</a:t>
            </a:r>
            <a:r>
              <a:rPr lang="en-US" sz="5500" b="1" dirty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: Church Participation</a:t>
            </a:r>
          </a:p>
        </p:txBody>
      </p:sp>
    </p:spTree>
    <p:extLst>
      <p:ext uri="{BB962C8B-B14F-4D97-AF65-F5344CB8AC3E}">
        <p14:creationId xmlns:p14="http://schemas.microsoft.com/office/powerpoint/2010/main" val="245044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3691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40659" y="1390340"/>
            <a:ext cx="11510681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3600"/>
              </a:spcAft>
              <a:buClr>
                <a:schemeClr val="bg1"/>
              </a:buClr>
            </a:pPr>
            <a:r>
              <a:rPr lang="en-US" sz="5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They </a:t>
            </a:r>
            <a:r>
              <a:rPr lang="en-US" sz="55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are not to receive the same openness to the inner </a:t>
            </a:r>
            <a:r>
              <a:rPr lang="en-US" sz="5500" dirty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fellowship</a:t>
            </a:r>
            <a:r>
              <a:rPr lang="en-US" sz="55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5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of </a:t>
            </a:r>
            <a:r>
              <a:rPr lang="en-US" sz="55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the community </a:t>
            </a:r>
          </a:p>
          <a:p>
            <a:pPr algn="ctr">
              <a:lnSpc>
                <a:spcPct val="85000"/>
              </a:lnSpc>
              <a:spcAft>
                <a:spcPts val="3600"/>
              </a:spcAft>
              <a:buClr>
                <a:schemeClr val="bg1"/>
              </a:buClr>
            </a:pPr>
            <a:r>
              <a:rPr lang="en-US" sz="5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This </a:t>
            </a:r>
            <a:r>
              <a:rPr lang="en-US" sz="55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does </a:t>
            </a:r>
            <a:r>
              <a:rPr lang="en-US" sz="5500" u="sng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not</a:t>
            </a:r>
            <a:r>
              <a:rPr lang="en-US" sz="55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mean </a:t>
            </a:r>
            <a:r>
              <a:rPr lang="en-US" sz="5500" dirty="0" err="1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unforgiveness</a:t>
            </a:r>
            <a:endParaRPr lang="en-US" sz="5500" dirty="0">
              <a:solidFill>
                <a:schemeClr val="bg1"/>
              </a:solidFill>
              <a:effectLst>
                <a:glow rad="127000">
                  <a:srgbClr val="401B1B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11219"/>
            <a:ext cx="12192000" cy="775202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95526"/>
            <a:ext cx="12192000" cy="69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Step 4</a:t>
            </a:r>
            <a:r>
              <a:rPr lang="en-US" sz="5500" b="1" dirty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: Release from Relationship</a:t>
            </a:r>
          </a:p>
        </p:txBody>
      </p:sp>
    </p:spTree>
    <p:extLst>
      <p:ext uri="{BB962C8B-B14F-4D97-AF65-F5344CB8AC3E}">
        <p14:creationId xmlns:p14="http://schemas.microsoft.com/office/powerpoint/2010/main" val="280081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680" y="0"/>
            <a:ext cx="70266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88170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40659" y="1211050"/>
            <a:ext cx="11510681" cy="5413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58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Be </a:t>
            </a:r>
            <a:r>
              <a:rPr lang="en-US" sz="58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sure to check </a:t>
            </a:r>
            <a:r>
              <a:rPr lang="en-US" sz="58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your motives</a:t>
            </a:r>
            <a:endParaRPr lang="en-US" sz="5800" dirty="0">
              <a:solidFill>
                <a:schemeClr val="bg1"/>
              </a:solidFill>
              <a:effectLst>
                <a:glow rad="127000">
                  <a:srgbClr val="401B1B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algn="ctr"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58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Our </a:t>
            </a:r>
            <a:r>
              <a:rPr lang="en-US" sz="58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desire to be right or win </a:t>
            </a:r>
            <a:r>
              <a:rPr lang="en-US" sz="58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58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5800" dirty="0" smtClean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is </a:t>
            </a:r>
            <a:r>
              <a:rPr lang="en-US" sz="5800" dirty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often </a:t>
            </a:r>
            <a:r>
              <a:rPr lang="en-US" sz="5800" dirty="0" smtClean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sinful</a:t>
            </a:r>
          </a:p>
          <a:p>
            <a:pPr algn="ctr">
              <a:lnSpc>
                <a:spcPct val="85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58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“If </a:t>
            </a:r>
            <a:r>
              <a:rPr lang="en-US" sz="58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it is possible, as far as it depends on you, live at peace with everyone</a:t>
            </a:r>
            <a:r>
              <a:rPr lang="en-US" sz="58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.” </a:t>
            </a:r>
            <a:r>
              <a:rPr lang="en-US" sz="58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(Romans 12:18) </a:t>
            </a:r>
            <a:endParaRPr lang="en-US" sz="5800" dirty="0">
              <a:solidFill>
                <a:srgbClr val="CBB364"/>
              </a:solidFill>
              <a:effectLst>
                <a:glow rad="127000">
                  <a:srgbClr val="401B1B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11219"/>
            <a:ext cx="12192000" cy="775202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95526"/>
            <a:ext cx="12192000" cy="69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Biblical Conflict Resolution</a:t>
            </a:r>
            <a:endParaRPr lang="en-US" sz="5500" b="1" dirty="0">
              <a:solidFill>
                <a:srgbClr val="401B1B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242325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40659" y="1300695"/>
            <a:ext cx="11510681" cy="4832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3000"/>
              </a:spcAft>
              <a:buClr>
                <a:schemeClr val="bg1"/>
              </a:buClr>
            </a:pPr>
            <a:r>
              <a:rPr lang="en-US" sz="58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Whatever you bind or loose</a:t>
            </a:r>
            <a:r>
              <a:rPr lang="en-US" sz="58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…</a:t>
            </a:r>
          </a:p>
          <a:p>
            <a:pPr algn="ctr">
              <a:lnSpc>
                <a:spcPct val="85000"/>
              </a:lnSpc>
              <a:spcAft>
                <a:spcPts val="3000"/>
              </a:spcAft>
              <a:buClr>
                <a:schemeClr val="bg1"/>
              </a:buClr>
            </a:pPr>
            <a:r>
              <a:rPr lang="en-US" sz="5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Whatever </a:t>
            </a:r>
            <a:r>
              <a:rPr lang="en-US" sz="55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believers decide concerning a brother who has refused to make things right with another </a:t>
            </a:r>
            <a:r>
              <a:rPr lang="en-US" sz="5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whom </a:t>
            </a:r>
            <a:r>
              <a:rPr lang="en-US" sz="55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he has offended, </a:t>
            </a:r>
            <a:r>
              <a:rPr lang="en-US" sz="5500" dirty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the church decision is God’s decision</a:t>
            </a:r>
            <a:r>
              <a:rPr lang="en-US" sz="55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11219"/>
            <a:ext cx="12192000" cy="775202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95526"/>
            <a:ext cx="12192000" cy="69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Biblical Conflict Resolution</a:t>
            </a:r>
            <a:endParaRPr lang="en-US" sz="5500" b="1" dirty="0">
              <a:solidFill>
                <a:srgbClr val="401B1B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24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40659" y="1300695"/>
            <a:ext cx="11510681" cy="429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3000"/>
              </a:spcAft>
              <a:buClr>
                <a:schemeClr val="bg1"/>
              </a:buClr>
            </a:pPr>
            <a:r>
              <a:rPr lang="en-US" sz="58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Whatever you bind or loose</a:t>
            </a:r>
            <a:r>
              <a:rPr lang="en-US" sz="58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…</a:t>
            </a:r>
          </a:p>
          <a:p>
            <a:pPr algn="ctr">
              <a:lnSpc>
                <a:spcPct val="85000"/>
              </a:lnSpc>
              <a:spcBef>
                <a:spcPts val="2400"/>
              </a:spcBef>
              <a:spcAft>
                <a:spcPts val="3000"/>
              </a:spcAft>
              <a:buClr>
                <a:schemeClr val="bg1"/>
              </a:buClr>
            </a:pPr>
            <a:r>
              <a:rPr lang="en-US" sz="7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These </a:t>
            </a:r>
            <a:r>
              <a:rPr lang="en-US" sz="7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are not just words or actions- </a:t>
            </a:r>
            <a:r>
              <a:rPr lang="en-US" sz="7000" dirty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these have eternal, heavenly importance!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11219"/>
            <a:ext cx="12192000" cy="775202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95526"/>
            <a:ext cx="12192000" cy="69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5500" b="1" dirty="0" smtClean="0">
                <a:solidFill>
                  <a:srgbClr val="401B1B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Biblical Conflict Resolution</a:t>
            </a:r>
            <a:endParaRPr lang="en-US" sz="5500" b="1" dirty="0">
              <a:solidFill>
                <a:srgbClr val="401B1B"/>
              </a:solidFill>
              <a:effectLst>
                <a:glow rad="101600">
                  <a:schemeClr val="bg1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63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13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3283917" y="4253318"/>
            <a:ext cx="7695156" cy="854080"/>
          </a:xfrm>
          <a:prstGeom prst="rect">
            <a:avLst/>
          </a:prstGeom>
          <a:noFill/>
          <a:effectLst>
            <a:glow rad="152400">
              <a:schemeClr val="bg1"/>
            </a:glow>
            <a:outerShdw blurRad="38100" dist="38100" dir="5400000" algn="ctr" rotWithShape="0">
              <a:schemeClr val="tx1">
                <a:alpha val="8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500" b="1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Matthew 18:1-20</a:t>
            </a:r>
            <a:endParaRPr lang="en-US" sz="5500" b="1" dirty="0">
              <a:solidFill>
                <a:schemeClr val="bg1"/>
              </a:solidFill>
              <a:effectLst>
                <a:glow rad="127000">
                  <a:srgbClr val="401B1B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502901"/>
            <a:ext cx="12192000" cy="923330"/>
          </a:xfrm>
          <a:prstGeom prst="rect">
            <a:avLst/>
          </a:prstGeom>
          <a:solidFill>
            <a:srgbClr val="CBB36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5502901"/>
            <a:ext cx="12192000" cy="840230"/>
          </a:xfrm>
          <a:prstGeom prst="rect">
            <a:avLst/>
          </a:prstGeom>
          <a:noFill/>
          <a:effectLst>
            <a:glow rad="152400">
              <a:schemeClr val="bg1"/>
            </a:glow>
            <a:outerShdw blurRad="38100" dist="38100" dir="5400000" algn="ctr" rotWithShape="0">
              <a:schemeClr val="tx1">
                <a:alpha val="8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300" b="1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</a:effectLst>
                <a:latin typeface="Berlin Sans FB Demi" panose="020E0802020502020306" pitchFamily="34" charset="0"/>
              </a:rPr>
              <a:t>Dealing with Offense (Part 1)</a:t>
            </a:r>
            <a:endParaRPr lang="en-US" sz="5300" b="1" dirty="0">
              <a:solidFill>
                <a:schemeClr val="bg1"/>
              </a:solidFill>
              <a:effectLst>
                <a:glow rad="152400">
                  <a:srgbClr val="522100">
                    <a:alpha val="65000"/>
                  </a:srgbClr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0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012428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10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Who is the </a:t>
            </a:r>
            <a:br>
              <a:rPr lang="en-US" sz="10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10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Greatest?</a:t>
            </a:r>
            <a:endParaRPr lang="en-US" sz="10000" dirty="0">
              <a:solidFill>
                <a:schemeClr val="bg1"/>
              </a:solidFill>
              <a:effectLst>
                <a:glow rad="127000">
                  <a:srgbClr val="401B1B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85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263440"/>
            <a:ext cx="12192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7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A </a:t>
            </a:r>
            <a:r>
              <a:rPr lang="en-US" sz="75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child has unshakable confidence in their father</a:t>
            </a:r>
          </a:p>
        </p:txBody>
      </p:sp>
    </p:spTree>
    <p:extLst>
      <p:ext uri="{BB962C8B-B14F-4D97-AF65-F5344CB8AC3E}">
        <p14:creationId xmlns:p14="http://schemas.microsoft.com/office/powerpoint/2010/main" val="68153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1420757"/>
            <a:ext cx="12192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2000"/>
              </a:spcAft>
              <a:buClr>
                <a:schemeClr val="bg1"/>
              </a:buClr>
            </a:pPr>
            <a:r>
              <a:rPr lang="en-US" sz="10000" baseline="30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3</a:t>
            </a:r>
            <a:r>
              <a:rPr lang="en-US" sz="8000" baseline="30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8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“</a:t>
            </a:r>
            <a:r>
              <a:rPr lang="en-US" sz="8000" dirty="0" smtClean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change</a:t>
            </a:r>
            <a:r>
              <a:rPr lang="en-US" sz="8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” </a:t>
            </a:r>
            <a:r>
              <a:rPr lang="en-US" sz="6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(NIV)</a:t>
            </a:r>
          </a:p>
          <a:p>
            <a:pPr algn="ctr">
              <a:lnSpc>
                <a:spcPct val="90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8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“turn from your sins”</a:t>
            </a:r>
            <a:r>
              <a:rPr lang="en-US" sz="6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(NLT)</a:t>
            </a:r>
          </a:p>
          <a:p>
            <a:pPr algn="ctr">
              <a:lnSpc>
                <a:spcPct val="90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8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“are converted” </a:t>
            </a:r>
            <a:r>
              <a:rPr lang="en-US" sz="6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(NASB)</a:t>
            </a:r>
            <a:endParaRPr lang="en-US" sz="6000" dirty="0">
              <a:solidFill>
                <a:schemeClr val="bg1"/>
              </a:solidFill>
              <a:effectLst>
                <a:glow rad="127000">
                  <a:srgbClr val="401B1B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00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1420757"/>
            <a:ext cx="12192000" cy="3952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2000"/>
              </a:spcAft>
              <a:buClr>
                <a:schemeClr val="bg1"/>
              </a:buClr>
            </a:pPr>
            <a:r>
              <a:rPr lang="en-US" sz="10000" baseline="30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6</a:t>
            </a:r>
            <a:r>
              <a:rPr lang="en-US" sz="8000" baseline="30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8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“causes… to </a:t>
            </a:r>
            <a:r>
              <a:rPr lang="en-US" sz="8000" dirty="0" smtClean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sin</a:t>
            </a:r>
            <a:r>
              <a:rPr lang="en-US" sz="8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” </a:t>
            </a:r>
            <a:r>
              <a:rPr lang="en-US" sz="6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(NIV84)</a:t>
            </a:r>
          </a:p>
          <a:p>
            <a:pPr algn="ctr">
              <a:lnSpc>
                <a:spcPct val="90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78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“causes</a:t>
            </a:r>
            <a:r>
              <a:rPr lang="en-US" sz="7800" spc="-3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… </a:t>
            </a:r>
            <a:r>
              <a:rPr lang="en-US" sz="78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to </a:t>
            </a:r>
            <a:r>
              <a:rPr lang="en-US" sz="7800" dirty="0" smtClean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stumble</a:t>
            </a:r>
            <a:r>
              <a:rPr lang="en-US" sz="7800" spc="-3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”</a:t>
            </a:r>
            <a:r>
              <a:rPr lang="en-US" sz="5800" spc="-3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58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(NASB)</a:t>
            </a:r>
          </a:p>
          <a:p>
            <a:pPr algn="ctr">
              <a:lnSpc>
                <a:spcPct val="90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78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“shall </a:t>
            </a:r>
            <a:r>
              <a:rPr lang="en-US" sz="7800" dirty="0" smtClean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offend</a:t>
            </a:r>
            <a:r>
              <a:rPr lang="en-US" sz="78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”</a:t>
            </a:r>
            <a:r>
              <a:rPr lang="en-US" sz="58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(KJV)</a:t>
            </a:r>
            <a:endParaRPr lang="en-US" sz="5800" dirty="0">
              <a:solidFill>
                <a:schemeClr val="bg1"/>
              </a:solidFill>
              <a:effectLst>
                <a:glow rad="127000">
                  <a:srgbClr val="401B1B"/>
                </a:glow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70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47050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7000" i="1" dirty="0" err="1" smtClean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skandalon</a:t>
            </a:r>
            <a:r>
              <a:rPr lang="en-US" sz="7000" dirty="0" smtClean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 </a:t>
            </a:r>
            <a:r>
              <a:rPr lang="en-US" sz="7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- a “</a:t>
            </a:r>
            <a:r>
              <a:rPr lang="en-US" sz="7000" dirty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trap</a:t>
            </a:r>
            <a:r>
              <a:rPr lang="en-US" sz="7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,” </a:t>
            </a:r>
            <a:r>
              <a:rPr lang="en-US" sz="7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including </a:t>
            </a:r>
            <a:r>
              <a:rPr lang="en-US" sz="7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some enticing aspect; something causing “offense, stumbling” with </a:t>
            </a:r>
            <a:r>
              <a:rPr lang="en-US" sz="7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/>
            </a:r>
            <a:br>
              <a:rPr lang="en-US" sz="7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70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the </a:t>
            </a:r>
            <a:r>
              <a:rPr lang="en-US" sz="7000" dirty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idea of “to tempt to sin, entice to transgress”</a:t>
            </a:r>
          </a:p>
        </p:txBody>
      </p:sp>
    </p:spTree>
    <p:extLst>
      <p:ext uri="{BB962C8B-B14F-4D97-AF65-F5344CB8AC3E}">
        <p14:creationId xmlns:p14="http://schemas.microsoft.com/office/powerpoint/2010/main" val="7130976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11C4B9-2F36-4A30-B583-870FF9351051}"/>
              </a:ext>
            </a:extLst>
          </p:cNvPr>
          <p:cNvSpPr txBox="1"/>
          <p:nvPr/>
        </p:nvSpPr>
        <p:spPr>
          <a:xfrm>
            <a:off x="0" y="2263440"/>
            <a:ext cx="12192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2400"/>
              </a:spcAft>
              <a:buClr>
                <a:schemeClr val="bg1"/>
              </a:buClr>
            </a:pPr>
            <a:r>
              <a:rPr lang="en-US" sz="7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Offenses &amp; Temptations </a:t>
            </a:r>
            <a:r>
              <a:rPr lang="en-US" sz="7500" spc="-3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(</a:t>
            </a:r>
            <a:r>
              <a:rPr lang="en-US" sz="7500" i="1" dirty="0" err="1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skandalo</a:t>
            </a:r>
            <a:r>
              <a:rPr lang="en-US" sz="7500" i="1" spc="600" dirty="0" err="1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n</a:t>
            </a:r>
            <a:r>
              <a:rPr lang="en-US" sz="7500" spc="-3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) </a:t>
            </a:r>
            <a:r>
              <a:rPr lang="en-US" sz="7500" dirty="0" smtClean="0">
                <a:solidFill>
                  <a:schemeClr val="bg1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are </a:t>
            </a:r>
            <a:r>
              <a:rPr lang="en-US" sz="7500" dirty="0">
                <a:solidFill>
                  <a:srgbClr val="CBB364"/>
                </a:solidFill>
                <a:effectLst>
                  <a:glow rad="127000">
                    <a:srgbClr val="401B1B"/>
                  </a:glow>
                  <a:outerShdw blurRad="38100" dist="38100" dir="2700000" algn="tl">
                    <a:srgbClr val="000000">
                      <a:alpha val="80000"/>
                    </a:srgbClr>
                  </a:outerShdw>
                </a:effectLst>
                <a:latin typeface="Berlin Sans FB Demi" panose="020E0802020502020306" pitchFamily="34" charset="0"/>
              </a:rPr>
              <a:t>inevitable</a:t>
            </a:r>
          </a:p>
        </p:txBody>
      </p:sp>
    </p:spTree>
    <p:extLst>
      <p:ext uri="{BB962C8B-B14F-4D97-AF65-F5344CB8AC3E}">
        <p14:creationId xmlns:p14="http://schemas.microsoft.com/office/powerpoint/2010/main" val="378275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6657</TotalTime>
  <Words>369</Words>
  <Application>Microsoft Office PowerPoint</Application>
  <PresentationFormat>Widescreen</PresentationFormat>
  <Paragraphs>54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Berlin Sans FB Demi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CWP-Tech</cp:lastModifiedBy>
  <cp:revision>374</cp:revision>
  <dcterms:created xsi:type="dcterms:W3CDTF">2018-06-29T18:28:59Z</dcterms:created>
  <dcterms:modified xsi:type="dcterms:W3CDTF">2019-11-24T12:40:45Z</dcterms:modified>
</cp:coreProperties>
</file>