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70" r:id="rId2"/>
    <p:sldId id="448" r:id="rId3"/>
    <p:sldId id="373" r:id="rId4"/>
    <p:sldId id="434" r:id="rId5"/>
    <p:sldId id="435" r:id="rId6"/>
    <p:sldId id="436" r:id="rId7"/>
    <p:sldId id="437" r:id="rId8"/>
    <p:sldId id="438" r:id="rId9"/>
    <p:sldId id="421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39" r:id="rId19"/>
  </p:sldIdLst>
  <p:sldSz cx="12192000" cy="6858000"/>
  <p:notesSz cx="6858000" cy="9144000"/>
  <p:embeddedFontLst>
    <p:embeddedFont>
      <p:font typeface="Berlin Sans FB Demi" panose="020E0802020502020306" pitchFamily="34" charset="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364"/>
    <a:srgbClr val="000000"/>
    <a:srgbClr val="C1863C"/>
    <a:srgbClr val="401B1B"/>
    <a:srgbClr val="CFBF45"/>
    <a:srgbClr val="FFFFDD"/>
    <a:srgbClr val="CDA447"/>
    <a:srgbClr val="532200"/>
    <a:srgbClr val="522100"/>
    <a:srgbClr val="E47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13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FCADD-4DD3-46B5-B498-97A960D17FD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F4A7-463E-443A-B075-27CE675D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0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829086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bg1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Suppose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 brother commits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same wrong against us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time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after time. How many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times should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we forgive him?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How long </a:t>
            </a:r>
            <a:r>
              <a:rPr lang="en-US" sz="6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are we duty-bound </a:t>
            </a:r>
            <a:r>
              <a:rPr lang="en-US" sz="6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to </a:t>
            </a:r>
            <a:r>
              <a:rPr lang="en-US" sz="6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let </a:t>
            </a:r>
            <a:r>
              <a:rPr lang="en-US" sz="6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this </a:t>
            </a:r>
            <a:r>
              <a:rPr lang="en-US" sz="6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go on?</a:t>
            </a:r>
            <a:endParaRPr lang="en-US" sz="6000" dirty="0">
              <a:solidFill>
                <a:srgbClr val="CBB364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1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47" y="130157"/>
            <a:ext cx="8355106" cy="65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1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775853"/>
            <a:ext cx="12192000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bg1"/>
              </a:buClr>
            </a:pPr>
            <a:r>
              <a:rPr lang="en-US" sz="75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Forgiveness</a:t>
            </a:r>
            <a:r>
              <a:rPr lang="en-US" sz="7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7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means a </a:t>
            </a:r>
            <a:r>
              <a:rPr lang="en-US" sz="7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complete </a:t>
            </a:r>
            <a:r>
              <a:rPr lang="en-US" sz="7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pardon so </a:t>
            </a:r>
            <a:r>
              <a:rPr lang="en-US" sz="7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7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7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that no </a:t>
            </a:r>
            <a:r>
              <a:rPr lang="en-US" sz="7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longer is the </a:t>
            </a:r>
            <a:r>
              <a:rPr lang="en-US" sz="7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7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7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person </a:t>
            </a:r>
            <a:r>
              <a:rPr lang="en-US" sz="7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considered or treated </a:t>
            </a:r>
            <a:r>
              <a:rPr lang="en-US" sz="7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as </a:t>
            </a:r>
            <a:r>
              <a:rPr lang="en-US" sz="7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guilty</a:t>
            </a:r>
            <a:endParaRPr lang="en-US" sz="75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4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169745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bg1"/>
              </a:buClr>
            </a:pP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“But </a:t>
            </a:r>
            <a:r>
              <a:rPr lang="en-US" sz="10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you don’t </a:t>
            </a: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know </a:t>
            </a:r>
            <a:r>
              <a:rPr lang="en-US" sz="10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what </a:t>
            </a: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they did </a:t>
            </a:r>
            <a:r>
              <a:rPr lang="en-US" sz="10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to me</a:t>
            </a: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!” </a:t>
            </a:r>
            <a:endParaRPr lang="en-US" sz="10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8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042234"/>
            <a:ext cx="1151068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5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One talent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- it is estimated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was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equivalent of about 15- 20 years of a day laborer’s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wages</a:t>
            </a:r>
            <a:endParaRPr lang="en-US" sz="5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X </a:t>
            </a:r>
            <a:r>
              <a:rPr lang="en-US" sz="5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TEN </a:t>
            </a:r>
            <a:r>
              <a:rPr lang="en-US" sz="5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THOUSAND!</a:t>
            </a:r>
            <a:endParaRPr lang="en-US" sz="5000" dirty="0">
              <a:solidFill>
                <a:srgbClr val="CBB364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servant only requested more time, but instead he was released from the entire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debt and gained he and his family’s lives!</a:t>
            </a:r>
            <a:endParaRPr lang="en-US" sz="5000" dirty="0">
              <a:solidFill>
                <a:srgbClr val="CBB364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1219"/>
            <a:ext cx="12192000" cy="77520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95526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Parable of the Unmerciful Servant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10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charRg st="110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131879"/>
            <a:ext cx="11510681" cy="550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5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One </a:t>
            </a:r>
            <a:r>
              <a:rPr lang="en-US" sz="5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denarius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- the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usual daily wage of a day laborer- This </a:t>
            </a: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same servant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was owed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100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days’ pay by another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servant </a:t>
            </a:r>
          </a:p>
          <a:p>
            <a:pPr algn="ctr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obligation to forgive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not a natural response, but </a:t>
            </a:r>
            <a:r>
              <a:rPr lang="en-US" sz="6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it should have resulted from his master’s example to him</a:t>
            </a:r>
            <a:endParaRPr lang="en-US" sz="6000" dirty="0">
              <a:solidFill>
                <a:srgbClr val="CBB364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1219"/>
            <a:ext cx="12192000" cy="77520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95526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Parable of the Unmerciful Servant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14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charRg st="114" end="2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436672"/>
            <a:ext cx="11510681" cy="45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5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Torment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involved in </a:t>
            </a:r>
            <a:r>
              <a:rPr lang="en-US" sz="5500" dirty="0" err="1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unforgiveness</a:t>
            </a:r>
            <a:endParaRPr lang="en-US" sz="5500" dirty="0" smtClean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Here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point of the parable: 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 </a:t>
            </a:r>
            <a:r>
              <a:rPr lang="en-US" sz="6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refusal to forgive cuts </a:t>
            </a:r>
            <a:r>
              <a:rPr lang="en-US" sz="6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6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believer off from the </a:t>
            </a:r>
            <a:br>
              <a:rPr lang="en-US" sz="6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grace </a:t>
            </a:r>
            <a:r>
              <a:rPr lang="en-US" sz="6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of </a:t>
            </a:r>
            <a:r>
              <a:rPr lang="en-US" sz="6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God</a:t>
            </a:r>
            <a:endParaRPr lang="en-US" sz="6000" dirty="0">
              <a:solidFill>
                <a:srgbClr val="CBB364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1219"/>
            <a:ext cx="12192000" cy="77520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95526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Parable of the Unmerciful Servant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1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33082"/>
            <a:ext cx="12192000" cy="96979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03102"/>
            <a:ext cx="12192000" cy="799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 John 1:7</a:t>
            </a:r>
            <a:endParaRPr lang="en-US" sz="6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551701"/>
            <a:ext cx="11510681" cy="4343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6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But </a:t>
            </a:r>
            <a:r>
              <a:rPr lang="en-US" sz="6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if we walk in the light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, as He is in the light, </a:t>
            </a:r>
            <a:r>
              <a:rPr lang="en-US" sz="6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we have fellowship with one another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, and the blood of Jesus, His Son, purifies us from all sin.</a:t>
            </a:r>
            <a:endParaRPr lang="en-US" sz="65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2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1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7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69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169745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bg1"/>
              </a:buClr>
            </a:pP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Biblical</a:t>
            </a:r>
          </a:p>
          <a:p>
            <a:pPr algn="ctr">
              <a:lnSpc>
                <a:spcPct val="90000"/>
              </a:lnSpc>
              <a:buClr>
                <a:schemeClr val="bg1"/>
              </a:buClr>
            </a:pP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Conflict</a:t>
            </a:r>
          </a:p>
          <a:p>
            <a:pPr algn="ctr">
              <a:lnSpc>
                <a:spcPct val="90000"/>
              </a:lnSpc>
              <a:buClr>
                <a:schemeClr val="bg1"/>
              </a:buClr>
            </a:pP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Resolution</a:t>
            </a:r>
            <a:endParaRPr lang="en-US" sz="10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430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211050"/>
            <a:ext cx="11510681" cy="536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You—the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individual wronged—</a:t>
            </a:r>
            <a:r>
              <a:rPr lang="en-US" sz="5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must take the initiative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to put things right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Do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not discuss with anyone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else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first, except God!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Otherwise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you are guilty of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gossip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and sowing discord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This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takes </a:t>
            </a:r>
            <a:r>
              <a:rPr lang="en-US" sz="5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spiritual discipline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1219"/>
            <a:ext cx="12192000" cy="77520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95526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Step 1: Person to Person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8" y="495664"/>
            <a:ext cx="1151068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If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they refuse to be at peace,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should </a:t>
            </a:r>
            <a:r>
              <a:rPr lang="en-US" sz="5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we give up? Grace declares “No.”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We must go the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second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mile and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make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another effort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3542896"/>
            <a:ext cx="12192000" cy="775202"/>
            <a:chOff x="0" y="3363606"/>
            <a:chExt cx="12192000" cy="775202"/>
          </a:xfrm>
        </p:grpSpPr>
        <p:sp>
          <p:nvSpPr>
            <p:cNvPr id="7" name="Rectangle 6"/>
            <p:cNvSpPr/>
            <p:nvPr/>
          </p:nvSpPr>
          <p:spPr>
            <a:xfrm>
              <a:off x="0" y="3363606"/>
              <a:ext cx="12192000" cy="775202"/>
            </a:xfrm>
            <a:prstGeom prst="rect">
              <a:avLst/>
            </a:prstGeom>
            <a:solidFill>
              <a:srgbClr val="CBB3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11C4B9-2F36-4A30-B583-870FF9351051}"/>
                </a:ext>
              </a:extLst>
            </p:cNvPr>
            <p:cNvSpPr txBox="1"/>
            <p:nvPr/>
          </p:nvSpPr>
          <p:spPr>
            <a:xfrm>
              <a:off x="0" y="3447913"/>
              <a:ext cx="12192000" cy="690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5500" b="1" dirty="0" smtClean="0">
                  <a:solidFill>
                    <a:srgbClr val="401B1B"/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80000"/>
                      </a:srgbClr>
                    </a:outerShdw>
                  </a:effectLst>
                  <a:latin typeface="Berlin Sans FB Demi" panose="020E0802020502020306" pitchFamily="34" charset="0"/>
                </a:rPr>
                <a:t>Step 2</a:t>
              </a:r>
              <a:r>
                <a:rPr lang="en-US" sz="5500" b="1" dirty="0">
                  <a:solidFill>
                    <a:srgbClr val="401B1B"/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80000"/>
                      </a:srgbClr>
                    </a:outerShdw>
                  </a:effectLst>
                  <a:latin typeface="Berlin Sans FB Demi" panose="020E0802020502020306" pitchFamily="34" charset="0"/>
                </a:rPr>
                <a:t>: With One or Two Others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8" y="4789652"/>
            <a:ext cx="1151068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They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will be able to help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arbitrate and become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witnesses of non-repentance </a:t>
            </a:r>
          </a:p>
        </p:txBody>
      </p:sp>
    </p:spTree>
    <p:extLst>
      <p:ext uri="{BB962C8B-B14F-4D97-AF65-F5344CB8AC3E}">
        <p14:creationId xmlns:p14="http://schemas.microsoft.com/office/powerpoint/2010/main" val="25888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390340"/>
            <a:ext cx="11510681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Church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leaders are made aware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of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situation and are brought into the process of attempted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restoration</a:t>
            </a:r>
          </a:p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goal of Steps 1-3 </a:t>
            </a:r>
            <a:r>
              <a:rPr lang="en-US" sz="55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</a:t>
            </a:r>
            <a:r>
              <a:rPr lang="en-US" sz="5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reconciliation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1219"/>
            <a:ext cx="12192000" cy="77520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95526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Step 3</a:t>
            </a:r>
            <a:r>
              <a:rPr lang="en-US" sz="55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: Church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4504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390340"/>
            <a:ext cx="1151068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They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are not to receive the same openness to the inner </a:t>
            </a:r>
            <a:r>
              <a:rPr lang="en-US" sz="5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fellowship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of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community </a:t>
            </a:r>
          </a:p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This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does </a:t>
            </a:r>
            <a:r>
              <a:rPr lang="en-US" sz="5500" u="sng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not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mean </a:t>
            </a:r>
            <a:r>
              <a:rPr lang="en-US" sz="5500" dirty="0" err="1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unforgiveness</a:t>
            </a:r>
            <a:endParaRPr lang="en-US" sz="55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1219"/>
            <a:ext cx="12192000" cy="77520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95526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Step 4</a:t>
            </a:r>
            <a:r>
              <a:rPr lang="en-US" sz="55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: Release from Relationship</a:t>
            </a:r>
          </a:p>
        </p:txBody>
      </p:sp>
    </p:spTree>
    <p:extLst>
      <p:ext uri="{BB962C8B-B14F-4D97-AF65-F5344CB8AC3E}">
        <p14:creationId xmlns:p14="http://schemas.microsoft.com/office/powerpoint/2010/main" val="280081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368325" y="4253318"/>
            <a:ext cx="7695156" cy="854080"/>
          </a:xfrm>
          <a:prstGeom prst="rect">
            <a:avLst/>
          </a:prstGeom>
          <a:noFill/>
          <a:effectLst>
            <a:glow rad="152400">
              <a:schemeClr val="bg1"/>
            </a:glow>
            <a:outerShdw blurRad="38100" dist="38100" dir="5400000" algn="ctr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Matthew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18:21-35</a:t>
            </a:r>
            <a:endParaRPr lang="en-US" sz="5500" b="1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50290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502901"/>
            <a:ext cx="12192000" cy="840230"/>
          </a:xfrm>
          <a:prstGeom prst="rect">
            <a:avLst/>
          </a:prstGeom>
          <a:noFill/>
          <a:effectLst>
            <a:glow rad="152400">
              <a:schemeClr val="bg1"/>
            </a:glow>
            <a:outerShdw blurRad="38100" dist="38100" dir="5400000" algn="ctr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300" b="1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</a:effectLst>
                <a:latin typeface="Berlin Sans FB Demi" panose="020E0802020502020306" pitchFamily="34" charset="0"/>
              </a:rPr>
              <a:t>Dealing with Offense (Part </a:t>
            </a:r>
            <a:r>
              <a:rPr lang="en-US" sz="5300" b="1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</a:effectLst>
                <a:latin typeface="Berlin Sans FB Demi" panose="020E0802020502020306" pitchFamily="34" charset="0"/>
              </a:rPr>
              <a:t>2)</a:t>
            </a:r>
            <a:endParaRPr lang="en-US" sz="5300" b="1" dirty="0">
              <a:solidFill>
                <a:schemeClr val="bg1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89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6794</TotalTime>
  <Words>265</Words>
  <Application>Microsoft Office PowerPoint</Application>
  <PresentationFormat>Widescreen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Berlin Sans FB Demi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387</cp:revision>
  <dcterms:created xsi:type="dcterms:W3CDTF">2018-06-29T18:28:59Z</dcterms:created>
  <dcterms:modified xsi:type="dcterms:W3CDTF">2019-11-27T15:55:34Z</dcterms:modified>
</cp:coreProperties>
</file>