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7" r:id="rId2"/>
    <p:sldId id="289" r:id="rId3"/>
    <p:sldId id="286" r:id="rId4"/>
    <p:sldId id="290" r:id="rId5"/>
    <p:sldId id="291" r:id="rId6"/>
    <p:sldId id="292" r:id="rId7"/>
    <p:sldId id="293" r:id="rId8"/>
    <p:sldId id="295" r:id="rId9"/>
    <p:sldId id="294" r:id="rId10"/>
    <p:sldId id="298" r:id="rId11"/>
    <p:sldId id="296" r:id="rId12"/>
    <p:sldId id="297" r:id="rId13"/>
    <p:sldId id="299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6526C"/>
    <a:srgbClr val="A7BED3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51" d="100"/>
          <a:sy n="51" d="100"/>
        </p:scale>
        <p:origin x="90" y="15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2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21520" y="1054599"/>
            <a:ext cx="11348959" cy="544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2000"/>
              </a:lnSpc>
              <a:spcBef>
                <a:spcPts val="2400"/>
              </a:spcBef>
            </a:pPr>
            <a:r>
              <a:rPr lang="en-US" sz="4700" b="1" u="sng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Col </a:t>
            </a:r>
            <a:r>
              <a:rPr lang="en-US" sz="4700" b="1" u="sng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3:22-24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700" b="1" baseline="30000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22</a:t>
            </a:r>
            <a:r>
              <a:rPr lang="en-US" sz="47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Slaves, in all things obey those who are your masters on earth, not with external service, as those who </a:t>
            </a:r>
            <a:r>
              <a:rPr lang="en-US" sz="48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merely please men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, but with sincerity of heart, fearing the Lord. </a:t>
            </a:r>
            <a:r>
              <a:rPr lang="en-US" sz="4700" b="1" baseline="30000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23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8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Whatever you do, do your work heartily, as for the Lord rather than for men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, </a:t>
            </a:r>
            <a:r>
              <a:rPr lang="en-US" sz="4700" b="1" baseline="30000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24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knowing that from the Lord you will receive the reward of the inheritance. It is the Lord Christ whom you serve.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29072"/>
            <a:ext cx="12192000" cy="66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2</a:t>
            </a:r>
            <a:r>
              <a:rPr lang="en-US" sz="50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) </a:t>
            </a:r>
            <a:r>
              <a:rPr lang="en-US" sz="5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Be Consistent</a:t>
            </a:r>
            <a:endParaRPr lang="en-US" sz="5000" b="1" dirty="0">
              <a:solidFill>
                <a:schemeClr val="bg1"/>
              </a:solidFill>
              <a:effectLst>
                <a:glow>
                  <a:srgbClr val="8AF7FF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06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67193" y="956311"/>
            <a:ext cx="11257613" cy="5781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2400"/>
              </a:spcBef>
            </a:pPr>
            <a:r>
              <a:rPr lang="en-US" sz="4500" b="1" u="sng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Eccl </a:t>
            </a:r>
            <a:r>
              <a:rPr lang="en-US" sz="4500" b="1" u="sng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5:4-7</a:t>
            </a:r>
            <a:r>
              <a:rPr lang="en-US" sz="4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500" b="1" baseline="30000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4</a:t>
            </a:r>
            <a:r>
              <a:rPr lang="en-US" sz="4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5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When you make a vow to God, do not delay to fulfill it</a:t>
            </a:r>
            <a:r>
              <a:rPr lang="en-US" sz="4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. He has no pleasure in fools; fulfill your vow. </a:t>
            </a:r>
            <a:r>
              <a:rPr lang="en-US" sz="4500" b="1" baseline="30000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5</a:t>
            </a:r>
            <a:r>
              <a:rPr lang="en-US" sz="4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It is better not to make a vow than to make one and not fulfill it. </a:t>
            </a:r>
            <a:r>
              <a:rPr lang="en-US" sz="4500" b="1" baseline="30000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6</a:t>
            </a:r>
            <a:r>
              <a:rPr lang="en-US" sz="4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Do not let your mouth lead you into sin. And do not protest to the temple messenger, “My vow was a mistake.” Why should God be angry at what you say and destroy the work of your hands? </a:t>
            </a:r>
            <a:r>
              <a:rPr lang="en-US" sz="4500" b="1" baseline="30000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7</a:t>
            </a:r>
            <a:r>
              <a:rPr lang="en-US" sz="4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5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Much dreaming and many words are meaningless. </a:t>
            </a:r>
            <a:r>
              <a:rPr lang="en-US" sz="4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Therefore, fear God.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86208"/>
            <a:ext cx="12192000" cy="6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3) </a:t>
            </a:r>
            <a:r>
              <a:rPr lang="en-US" sz="48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Be Disciplined</a:t>
            </a:r>
          </a:p>
        </p:txBody>
      </p:sp>
    </p:spTree>
    <p:extLst>
      <p:ext uri="{BB962C8B-B14F-4D97-AF65-F5344CB8AC3E}">
        <p14:creationId xmlns:p14="http://schemas.microsoft.com/office/powerpoint/2010/main" val="30415273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88840" y="973790"/>
            <a:ext cx="11214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2400"/>
              </a:spcBef>
            </a:pPr>
            <a:r>
              <a:rPr lang="en-US" sz="4500" b="1" u="sng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Phil 3:12-14</a:t>
            </a:r>
            <a:r>
              <a:rPr lang="en-US" sz="4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500" b="1" baseline="30000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12</a:t>
            </a:r>
            <a:r>
              <a:rPr lang="en-US" sz="4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Not that I have already obtained all this, or have already arrived at my goal, but </a:t>
            </a:r>
            <a:r>
              <a:rPr lang="en-US" sz="4500" b="1" dirty="0" smtClean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I </a:t>
            </a:r>
            <a:r>
              <a:rPr lang="en-US" sz="45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press on to take hold of that for which Christ Jesus took hold of me. </a:t>
            </a:r>
            <a:r>
              <a:rPr lang="en-US" sz="4500" b="1" baseline="30000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13</a:t>
            </a:r>
            <a:r>
              <a:rPr lang="en-US" sz="4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Brothers and sisters, I do not consider myself yet to have taken hold of it. But one thing I do: Forgetting what is behind and straining toward what is ahead, </a:t>
            </a:r>
            <a:r>
              <a:rPr lang="en-US" sz="4500" b="1" baseline="30000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14</a:t>
            </a:r>
            <a:r>
              <a:rPr lang="en-US" sz="4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I press on toward the goal to win the prize for which God has called me heavenward in Christ Jesus.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86208"/>
            <a:ext cx="12192000" cy="6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3) </a:t>
            </a:r>
            <a:r>
              <a:rPr lang="en-US" sz="48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Be Disciplined</a:t>
            </a:r>
          </a:p>
        </p:txBody>
      </p:sp>
    </p:spTree>
    <p:extLst>
      <p:ext uri="{BB962C8B-B14F-4D97-AF65-F5344CB8AC3E}">
        <p14:creationId xmlns:p14="http://schemas.microsoft.com/office/powerpoint/2010/main" val="14921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24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021307" y="5246979"/>
            <a:ext cx="8217568" cy="66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WEEK 1 | RUN IN SUCH A WAY</a:t>
            </a:r>
            <a:endParaRPr lang="en-US" sz="5000" b="1" dirty="0">
              <a:solidFill>
                <a:schemeClr val="bg1"/>
              </a:solidFill>
              <a:effectLst>
                <a:glow>
                  <a:srgbClr val="8AF7FF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26080"/>
            <a:ext cx="12192000" cy="6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800" b="1" u="sng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Ecclesiastes </a:t>
            </a:r>
            <a:r>
              <a:rPr lang="en-US" sz="4800" b="1" u="sng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3:9-11</a:t>
            </a:r>
            <a:endParaRPr lang="en-US" sz="4800" b="1" dirty="0">
              <a:solidFill>
                <a:schemeClr val="bg1"/>
              </a:solidFill>
              <a:effectLst>
                <a:glow>
                  <a:srgbClr val="8AF7FF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85800" y="1133450"/>
            <a:ext cx="10887075" cy="449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4800" b="1" baseline="30000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9</a:t>
            </a:r>
            <a:r>
              <a:rPr lang="en-US" sz="4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What do workers gain from their toil? </a:t>
            </a:r>
            <a:r>
              <a:rPr lang="en-US" sz="4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</a:br>
            <a:r>
              <a:rPr lang="en-US" sz="4800" b="1" baseline="30000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10</a:t>
            </a:r>
            <a:r>
              <a:rPr lang="en-US" sz="4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I have seen the burden God has laid on the human race. </a:t>
            </a:r>
            <a:r>
              <a:rPr lang="en-US" sz="4800" b="1" baseline="30000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11</a:t>
            </a:r>
            <a:r>
              <a:rPr lang="en-US" sz="48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He has made everything beautiful in its time. He has also set eternity in the human heart; yet no one can fathom what God has done from beginning to end.</a:t>
            </a:r>
            <a:endParaRPr lang="en-US" sz="4800" b="1" dirty="0" smtClean="0">
              <a:solidFill>
                <a:schemeClr val="bg1"/>
              </a:solidFill>
              <a:effectLst>
                <a:glow>
                  <a:srgbClr val="8AF7FF"/>
                </a:glow>
                <a:outerShdw blurRad="38100" dist="38100" dir="2700000" algn="tl">
                  <a:schemeClr val="tx1"/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3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" y="2331776"/>
            <a:ext cx="12191999" cy="219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1 Corinthians </a:t>
            </a:r>
            <a:r>
              <a:rPr lang="en-US" sz="8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8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8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9:24-27</a:t>
            </a:r>
            <a:endParaRPr lang="en-US" sz="8000" b="1" dirty="0">
              <a:solidFill>
                <a:schemeClr val="bg1"/>
              </a:solidFill>
              <a:effectLst>
                <a:glow>
                  <a:srgbClr val="8AF7FF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4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57680"/>
            <a:ext cx="12192000" cy="6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800" b="1" u="sng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Proverbs </a:t>
            </a:r>
            <a:r>
              <a:rPr lang="en-US" sz="4800" b="1" u="sng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16:26</a:t>
            </a:r>
            <a:endParaRPr lang="en-US" sz="4800" b="1" dirty="0">
              <a:solidFill>
                <a:schemeClr val="bg1"/>
              </a:solidFill>
              <a:effectLst>
                <a:glow>
                  <a:srgbClr val="8AF7FF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85800" y="1265050"/>
            <a:ext cx="10887075" cy="135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4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The </a:t>
            </a:r>
            <a:r>
              <a:rPr lang="en-US" sz="48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laborer’s appetite works for him; </a:t>
            </a:r>
            <a:r>
              <a:rPr lang="en-US" sz="4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</a:br>
            <a:r>
              <a:rPr lang="en-US" sz="4900" b="1" dirty="0" smtClean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his </a:t>
            </a:r>
            <a:r>
              <a:rPr lang="en-US" sz="49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hunger drives him on</a:t>
            </a:r>
            <a:r>
              <a:rPr lang="en-US" sz="48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80473" y="2986268"/>
            <a:ext cx="12192000" cy="6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800" b="1" u="sng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Romans </a:t>
            </a:r>
            <a:r>
              <a:rPr lang="en-US" sz="4800" b="1" u="sng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12:11 </a:t>
            </a:r>
            <a:endParaRPr lang="en-US" sz="4800" b="1" dirty="0">
              <a:solidFill>
                <a:schemeClr val="bg1"/>
              </a:solidFill>
              <a:effectLst>
                <a:glow>
                  <a:srgbClr val="8AF7FF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66273" y="3693638"/>
            <a:ext cx="10887075" cy="135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Never be lacking in zeal, but keep </a:t>
            </a:r>
            <a:r>
              <a:rPr lang="en-US" sz="4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your </a:t>
            </a:r>
            <a:r>
              <a:rPr lang="en-US" sz="48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spiritual fervor, serving the Lord.</a:t>
            </a:r>
          </a:p>
        </p:txBody>
      </p:sp>
    </p:spTree>
    <p:extLst>
      <p:ext uri="{BB962C8B-B14F-4D97-AF65-F5344CB8AC3E}">
        <p14:creationId xmlns:p14="http://schemas.microsoft.com/office/powerpoint/2010/main" val="3116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99626"/>
            <a:ext cx="12192000" cy="6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800" b="1" u="sng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Matthew </a:t>
            </a:r>
            <a:r>
              <a:rPr lang="en-US" sz="4800" b="1" u="sng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12:43-45 </a:t>
            </a:r>
            <a:endParaRPr lang="en-US" sz="4800" b="1" dirty="0">
              <a:solidFill>
                <a:schemeClr val="bg1"/>
              </a:solidFill>
              <a:effectLst>
                <a:glow>
                  <a:srgbClr val="8AF7FF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92450" y="1300740"/>
            <a:ext cx="11207099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47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“When 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an unclean spirit goes out of a </a:t>
            </a:r>
            <a:r>
              <a:rPr lang="en-US" sz="47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man… Then 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he says, </a:t>
            </a:r>
            <a:r>
              <a:rPr lang="en-US" sz="47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‘I 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will return to my house from which I came</a:t>
            </a:r>
            <a:r>
              <a:rPr lang="en-US" sz="47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.’ 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And when he comes, he finds it </a:t>
            </a:r>
            <a:r>
              <a:rPr lang="en-US" sz="48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empty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, swept, and put in order. Then he goes and takes with him seven other spirits more wicked than himself, and they enter and dwell there; and the last state of that man is worse than the first</a:t>
            </a:r>
            <a:r>
              <a:rPr lang="en-US" sz="47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234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648087"/>
            <a:ext cx="12191999" cy="141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3 Keys</a:t>
            </a:r>
            <a:endParaRPr lang="en-US" sz="10000" b="1" dirty="0">
              <a:solidFill>
                <a:schemeClr val="bg1"/>
              </a:solidFill>
              <a:effectLst>
                <a:glow>
                  <a:srgbClr val="8AF7FF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63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31382" y="1034964"/>
            <a:ext cx="10929235" cy="556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2000"/>
              </a:lnSpc>
              <a:spcBef>
                <a:spcPts val="2400"/>
              </a:spcBef>
            </a:pPr>
            <a:r>
              <a:rPr lang="en-US" sz="4700" b="1" u="sng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Hebrews </a:t>
            </a:r>
            <a:r>
              <a:rPr lang="en-US" sz="4700" b="1" u="sng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12:1-2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700" b="1" baseline="30000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1</a:t>
            </a:r>
            <a:r>
              <a:rPr lang="en-US" sz="47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Therefore, since we are surrounded by such a huge crowd of witnesses to the life of faith, </a:t>
            </a:r>
            <a:r>
              <a:rPr lang="en-US" sz="48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let us strip off every weight that slows us down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, especially the sin that so easily trips us up. And let us run with </a:t>
            </a:r>
            <a:r>
              <a:rPr lang="en-US" sz="48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endurance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the race God has set before us. </a:t>
            </a:r>
            <a:r>
              <a:rPr lang="en-US" sz="4700" b="1" baseline="30000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2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4800" b="1" dirty="0">
                <a:effectLst>
                  <a:glow>
                    <a:srgbClr val="8AF7FF"/>
                  </a:glow>
                  <a:outerShdw blurRad="38100" dist="38100" dir="2700000" algn="tl">
                    <a:schemeClr val="bg1">
                      <a:alpha val="50000"/>
                    </a:schemeClr>
                  </a:outerShdw>
                </a:effectLst>
                <a:cs typeface="Calibri Light" panose="020F0302020204030204" pitchFamily="34" charset="0"/>
              </a:rPr>
              <a:t>We do this by keeping our eyes on Jesus</a:t>
            </a:r>
            <a:r>
              <a:rPr lang="en-US" sz="47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, the champion who initiates and perfects our faith…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29072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1) </a:t>
            </a:r>
            <a:r>
              <a:rPr lang="en-US" sz="50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Strict Training</a:t>
            </a:r>
          </a:p>
        </p:txBody>
      </p:sp>
    </p:spTree>
    <p:extLst>
      <p:ext uri="{BB962C8B-B14F-4D97-AF65-F5344CB8AC3E}">
        <p14:creationId xmlns:p14="http://schemas.microsoft.com/office/powerpoint/2010/main" val="20819799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85800" y="2002843"/>
            <a:ext cx="1088707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2400"/>
              </a:spcBef>
            </a:pPr>
            <a:r>
              <a:rPr lang="en-US" sz="5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“Run </a:t>
            </a:r>
            <a:r>
              <a:rPr lang="en-US" sz="5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until the question of not </a:t>
            </a:r>
            <a:r>
              <a:rPr lang="en-US" sz="5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</a:br>
            <a:r>
              <a:rPr lang="en-US" sz="5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running </a:t>
            </a:r>
            <a:r>
              <a:rPr lang="en-US" sz="5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just never arises.” </a:t>
            </a:r>
            <a:r>
              <a:rPr lang="en-US" sz="5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</a:br>
            <a:r>
              <a:rPr lang="en-US" sz="55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                             -- </a:t>
            </a:r>
            <a:r>
              <a:rPr lang="en-US" sz="55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  <a:cs typeface="Calibri Light" panose="020F0302020204030204" pitchFamily="34" charset="0"/>
              </a:rPr>
              <a:t>Ken Doherty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29072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1) </a:t>
            </a:r>
            <a:r>
              <a:rPr lang="en-US" sz="5000" b="1" dirty="0">
                <a:solidFill>
                  <a:schemeClr val="bg1"/>
                </a:solidFill>
                <a:effectLst>
                  <a:glow>
                    <a:srgbClr val="8AF7FF"/>
                  </a:glow>
                  <a:outerShdw blurRad="38100" dist="38100" dir="2700000" algn="tl">
                    <a:schemeClr val="tx1"/>
                  </a:outerShdw>
                </a:effectLst>
              </a:rPr>
              <a:t>Strict Training</a:t>
            </a:r>
          </a:p>
        </p:txBody>
      </p:sp>
    </p:spTree>
    <p:extLst>
      <p:ext uri="{BB962C8B-B14F-4D97-AF65-F5344CB8AC3E}">
        <p14:creationId xmlns:p14="http://schemas.microsoft.com/office/powerpoint/2010/main" val="107503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509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69</cp:revision>
  <dcterms:created xsi:type="dcterms:W3CDTF">2017-10-30T14:02:10Z</dcterms:created>
  <dcterms:modified xsi:type="dcterms:W3CDTF">2020-01-05T01:59:22Z</dcterms:modified>
</cp:coreProperties>
</file>