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7" r:id="rId2"/>
    <p:sldId id="312" r:id="rId3"/>
    <p:sldId id="290" r:id="rId4"/>
    <p:sldId id="297" r:id="rId5"/>
    <p:sldId id="313" r:id="rId6"/>
    <p:sldId id="314" r:id="rId7"/>
    <p:sldId id="315" r:id="rId8"/>
    <p:sldId id="316" r:id="rId9"/>
    <p:sldId id="317" r:id="rId10"/>
    <p:sldId id="318" r:id="rId11"/>
    <p:sldId id="319" r:id="rId12"/>
    <p:sldId id="302" r:id="rId13"/>
    <p:sldId id="320" r:id="rId14"/>
    <p:sldId id="324" r:id="rId15"/>
    <p:sldId id="325" r:id="rId16"/>
    <p:sldId id="326" r:id="rId17"/>
    <p:sldId id="327" r:id="rId18"/>
    <p:sldId id="328" r:id="rId19"/>
    <p:sldId id="337" r:id="rId20"/>
    <p:sldId id="330" r:id="rId21"/>
    <p:sldId id="331" r:id="rId22"/>
    <p:sldId id="332" r:id="rId23"/>
    <p:sldId id="333" r:id="rId24"/>
    <p:sldId id="334" r:id="rId25"/>
    <p:sldId id="335" r:id="rId26"/>
    <p:sldId id="336" r:id="rId27"/>
    <p:sldId id="338" r:id="rId28"/>
    <p:sldId id="299" r:id="rId29"/>
  </p:sldIdLst>
  <p:sldSz cx="12192000" cy="6858000"/>
  <p:notesSz cx="6858000" cy="9144000"/>
  <p:embeddedFontLst>
    <p:embeddedFont>
      <p:font typeface="Calibri Light" panose="020F0302020204030204" pitchFamily="34" charset="0"/>
      <p:regular r:id="rId30"/>
      <p:italic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6526C"/>
    <a:srgbClr val="A7BED3"/>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varScale="1">
        <p:scale>
          <a:sx n="64" d="100"/>
          <a:sy n="64" d="100"/>
        </p:scale>
        <p:origin x="96" y="120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4F4A-EFDC-457F-AE64-DF714BFAB6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4B243-6183-494F-BECE-5E7617986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0410EA-482B-442F-A902-F0FCFB3C975A}"/>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5" name="Footer Placeholder 4">
            <a:extLst>
              <a:ext uri="{FF2B5EF4-FFF2-40B4-BE49-F238E27FC236}">
                <a16:creationId xmlns:a16="http://schemas.microsoft.com/office/drawing/2014/main" id="{8ECD7C58-6877-4637-AB75-2CDF45FCD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23C73-16BF-4BC3-B401-DE4A786C9F26}"/>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0186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3974-B9A5-4046-B09A-59802D7631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58519-305D-45AB-A381-A1E8BDFCF9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608FB-E814-4932-B483-C572FC90A409}"/>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5" name="Footer Placeholder 4">
            <a:extLst>
              <a:ext uri="{FF2B5EF4-FFF2-40B4-BE49-F238E27FC236}">
                <a16:creationId xmlns:a16="http://schemas.microsoft.com/office/drawing/2014/main" id="{F10AC2D7-E927-44D0-82C5-0342D14B1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35C89-66B5-437A-9B2C-13BC1689118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6271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C1732-E213-4AA8-915A-386ABF36C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BEBB9B-FF4E-466F-84E8-278E7F6B21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0E7C7-D21F-4305-B682-8A51036A2E0A}"/>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5" name="Footer Placeholder 4">
            <a:extLst>
              <a:ext uri="{FF2B5EF4-FFF2-40B4-BE49-F238E27FC236}">
                <a16:creationId xmlns:a16="http://schemas.microsoft.com/office/drawing/2014/main" id="{4DD757DB-F5A3-4222-A55B-8E7C0E66A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BB99-E6D4-4E1F-AD70-0EA31847F03A}"/>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26810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6D20-3D0D-4563-9D53-4CE5440A1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0573B-53E7-4E30-B682-BE34BE51E9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66015-A63F-43E8-96A1-9C2939718643}"/>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5" name="Footer Placeholder 4">
            <a:extLst>
              <a:ext uri="{FF2B5EF4-FFF2-40B4-BE49-F238E27FC236}">
                <a16:creationId xmlns:a16="http://schemas.microsoft.com/office/drawing/2014/main" id="{5A9C71F0-57AE-4AD7-B64E-3ED9EABE1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36831-CAC8-4B00-9DA5-593BD0B9C599}"/>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82148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FE67-6740-406A-AEDC-D556379EC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6DCAC-9433-4B9C-890D-86830CA9F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0A4C30-D1A7-4978-BF4B-94EA26A71D4E}"/>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5" name="Footer Placeholder 4">
            <a:extLst>
              <a:ext uri="{FF2B5EF4-FFF2-40B4-BE49-F238E27FC236}">
                <a16:creationId xmlns:a16="http://schemas.microsoft.com/office/drawing/2014/main" id="{0686D726-FFE3-436E-81BA-CD325816E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BF921-AB48-43E3-B939-894F2E3A21A7}"/>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53380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78A0-370C-4540-80FC-F260F832C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AEB36-03DA-4B8C-9F76-678BD04E7D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0E416-EE55-4D05-9AC4-264503A08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9E804E-109C-40B0-B64E-C1B2023202EA}"/>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6" name="Footer Placeholder 5">
            <a:extLst>
              <a:ext uri="{FF2B5EF4-FFF2-40B4-BE49-F238E27FC236}">
                <a16:creationId xmlns:a16="http://schemas.microsoft.com/office/drawing/2014/main" id="{DEF6F3B8-8712-4762-A1EF-C6B110BF8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C9486-F907-4727-B069-2F5B55ECB52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384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8D889-9E8F-4AD0-AFE6-40D9C31CD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E70E2D-848B-4017-8D10-9B09604DC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3092FE-F931-491C-BD48-8E8C563A56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9D8607-F1A3-42FB-9347-37B5D6328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148B6B-5165-44BE-9ADE-E349DC984A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495D3-9280-40C9-AAD8-F03B22A1D9DE}"/>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8" name="Footer Placeholder 7">
            <a:extLst>
              <a:ext uri="{FF2B5EF4-FFF2-40B4-BE49-F238E27FC236}">
                <a16:creationId xmlns:a16="http://schemas.microsoft.com/office/drawing/2014/main" id="{5D1CC6E4-BA13-4B20-9A9F-5BB7BF92C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F530C5-6797-4A86-BB30-ADFCE190FCA2}"/>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42932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9F9F-D7AC-48A4-BA39-BB2B11FC5F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55D222-E019-4C0D-A52B-37AEA78CAFCD}"/>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4" name="Footer Placeholder 3">
            <a:extLst>
              <a:ext uri="{FF2B5EF4-FFF2-40B4-BE49-F238E27FC236}">
                <a16:creationId xmlns:a16="http://schemas.microsoft.com/office/drawing/2014/main" id="{785B148A-CC1B-4B3A-A48D-11A197CD6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149C-9DDF-43DD-A5F4-8BBC4A6F6FF1}"/>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331863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EB64D-AC3F-4345-BA5C-A6A29C301C01}"/>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3" name="Footer Placeholder 2">
            <a:extLst>
              <a:ext uri="{FF2B5EF4-FFF2-40B4-BE49-F238E27FC236}">
                <a16:creationId xmlns:a16="http://schemas.microsoft.com/office/drawing/2014/main" id="{AC8EFF1A-4235-4689-8EFB-596EE8437D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510FD5-0A90-43BF-BF29-20B396B142B0}"/>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80034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9DFE-E3F1-46C2-AF39-BE15D1274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6A887-CD6B-4AA0-9E71-D5DBA58F4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3D211C-16E4-4ED1-A75E-0428CC0E4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4BB5C0-6A18-4852-BEC5-04504F332BDC}"/>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6" name="Footer Placeholder 5">
            <a:extLst>
              <a:ext uri="{FF2B5EF4-FFF2-40B4-BE49-F238E27FC236}">
                <a16:creationId xmlns:a16="http://schemas.microsoft.com/office/drawing/2014/main" id="{3A604EDF-A1E6-4754-8EFA-B496AEA3E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EDE03-46A3-49FB-B132-4FA4FC738FEE}"/>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279372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671F-BF0C-4C3D-898F-332AF22BD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FAF5D-6D95-416C-A261-1E6AFE2D9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AE3E9-6988-478C-ACF7-1CE047ED6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CD85AB-F57A-4CB8-AF5F-752EB7F11AA0}"/>
              </a:ext>
            </a:extLst>
          </p:cNvPr>
          <p:cNvSpPr>
            <a:spLocks noGrp="1"/>
          </p:cNvSpPr>
          <p:nvPr>
            <p:ph type="dt" sz="half" idx="10"/>
          </p:nvPr>
        </p:nvSpPr>
        <p:spPr/>
        <p:txBody>
          <a:bodyPr/>
          <a:lstStyle/>
          <a:p>
            <a:fld id="{1E53FEFF-D8C2-4B85-9AFC-0FA6B3B44544}" type="datetimeFigureOut">
              <a:rPr lang="en-US" smtClean="0"/>
              <a:t>1/26/2020</a:t>
            </a:fld>
            <a:endParaRPr lang="en-US"/>
          </a:p>
        </p:txBody>
      </p:sp>
      <p:sp>
        <p:nvSpPr>
          <p:cNvPr id="6" name="Footer Placeholder 5">
            <a:extLst>
              <a:ext uri="{FF2B5EF4-FFF2-40B4-BE49-F238E27FC236}">
                <a16:creationId xmlns:a16="http://schemas.microsoft.com/office/drawing/2014/main" id="{A708A4C2-6182-44C8-98C2-C3A65FBA2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B3B78-5BAF-42DE-9B0A-A7DA85A38A64}"/>
              </a:ext>
            </a:extLst>
          </p:cNvPr>
          <p:cNvSpPr>
            <a:spLocks noGrp="1"/>
          </p:cNvSpPr>
          <p:nvPr>
            <p:ph type="sldNum" sz="quarter" idx="12"/>
          </p:nvPr>
        </p:nvSpPr>
        <p:spPr/>
        <p:txBody>
          <a:bodyPr/>
          <a:lstStyle/>
          <a:p>
            <a:fld id="{3CD848D4-5F75-43A6-A81F-3DFC5E69C77D}" type="slidenum">
              <a:rPr lang="en-US" smtClean="0"/>
              <a:t>‹#›</a:t>
            </a:fld>
            <a:endParaRPr lang="en-US"/>
          </a:p>
        </p:txBody>
      </p:sp>
    </p:spTree>
    <p:extLst>
      <p:ext uri="{BB962C8B-B14F-4D97-AF65-F5344CB8AC3E}">
        <p14:creationId xmlns:p14="http://schemas.microsoft.com/office/powerpoint/2010/main" val="18201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D4C0F-283A-49AC-A80C-551609A5A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C1C59-24F5-48E2-AF76-5E332DD9A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AD015-A885-4B19-BD06-7409AFC8E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3FEFF-D8C2-4B85-9AFC-0FA6B3B44544}" type="datetimeFigureOut">
              <a:rPr lang="en-US" smtClean="0"/>
              <a:t>1/26/2020</a:t>
            </a:fld>
            <a:endParaRPr lang="en-US"/>
          </a:p>
        </p:txBody>
      </p:sp>
      <p:sp>
        <p:nvSpPr>
          <p:cNvPr id="5" name="Footer Placeholder 4">
            <a:extLst>
              <a:ext uri="{FF2B5EF4-FFF2-40B4-BE49-F238E27FC236}">
                <a16:creationId xmlns:a16="http://schemas.microsoft.com/office/drawing/2014/main" id="{AE09DB0A-4CB1-4756-BEB1-B9F81CD9A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B56252-5066-4448-910B-A3FA960D1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848D4-5F75-43A6-A81F-3DFC5E69C77D}" type="slidenum">
              <a:rPr lang="en-US" smtClean="0"/>
              <a:t>‹#›</a:t>
            </a:fld>
            <a:endParaRPr lang="en-US"/>
          </a:p>
        </p:txBody>
      </p:sp>
    </p:spTree>
    <p:extLst>
      <p:ext uri="{BB962C8B-B14F-4D97-AF65-F5344CB8AC3E}">
        <p14:creationId xmlns:p14="http://schemas.microsoft.com/office/powerpoint/2010/main" val="238167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214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0" y="1760276"/>
            <a:ext cx="12191999" cy="2970044"/>
          </a:xfrm>
          <a:prstGeom prst="rect">
            <a:avLst/>
          </a:prstGeom>
          <a:noFill/>
        </p:spPr>
        <p:txBody>
          <a:bodyPr wrap="square" rtlCol="0">
            <a:spAutoFit/>
          </a:bodyPr>
          <a:lstStyle/>
          <a:p>
            <a:pPr algn="ctr">
              <a:lnSpc>
                <a:spcPct val="85000"/>
              </a:lnSpc>
            </a:pPr>
            <a:r>
              <a:rPr lang="en-US" sz="11000" b="1" dirty="0" smtClean="0">
                <a:solidFill>
                  <a:schemeClr val="bg1"/>
                </a:solidFill>
                <a:effectLst>
                  <a:glow>
                    <a:srgbClr val="8AF7FF"/>
                  </a:glow>
                  <a:outerShdw blurRad="38100" dist="38100" dir="2700000" algn="tl">
                    <a:schemeClr val="tx1"/>
                  </a:outerShdw>
                </a:effectLst>
              </a:rPr>
              <a:t>5</a:t>
            </a:r>
            <a:r>
              <a:rPr lang="en-US" sz="11000" b="1" dirty="0">
                <a:solidFill>
                  <a:schemeClr val="bg1"/>
                </a:solidFill>
                <a:effectLst>
                  <a:glow>
                    <a:srgbClr val="8AF7FF"/>
                  </a:glow>
                  <a:outerShdw blurRad="38100" dist="38100" dir="2700000" algn="tl">
                    <a:schemeClr val="tx1"/>
                  </a:outerShdw>
                </a:effectLst>
              </a:rPr>
              <a:t>) </a:t>
            </a:r>
            <a:r>
              <a:rPr lang="en-US" sz="11000" b="1" dirty="0" smtClean="0">
                <a:solidFill>
                  <a:schemeClr val="bg1"/>
                </a:solidFill>
                <a:effectLst>
                  <a:glow>
                    <a:srgbClr val="8AF7FF"/>
                  </a:glow>
                  <a:outerShdw blurRad="38100" dist="38100" dir="2700000" algn="tl">
                    <a:schemeClr val="tx1"/>
                  </a:outerShdw>
                </a:effectLst>
              </a:rPr>
              <a:t>Selfless &amp;</a:t>
            </a:r>
            <a:br>
              <a:rPr lang="en-US" sz="11000" b="1" dirty="0" smtClean="0">
                <a:solidFill>
                  <a:schemeClr val="bg1"/>
                </a:solidFill>
                <a:effectLst>
                  <a:glow>
                    <a:srgbClr val="8AF7FF"/>
                  </a:glow>
                  <a:outerShdw blurRad="38100" dist="38100" dir="2700000" algn="tl">
                    <a:schemeClr val="tx1"/>
                  </a:outerShdw>
                </a:effectLst>
              </a:rPr>
            </a:br>
            <a:r>
              <a:rPr lang="en-US" sz="11000" b="1" dirty="0" smtClean="0">
                <a:solidFill>
                  <a:schemeClr val="bg1"/>
                </a:solidFill>
                <a:effectLst>
                  <a:glow>
                    <a:srgbClr val="8AF7FF"/>
                  </a:glow>
                  <a:outerShdw blurRad="38100" dist="38100" dir="2700000" algn="tl">
                    <a:schemeClr val="tx1"/>
                  </a:outerShdw>
                </a:effectLst>
              </a:rPr>
              <a:t>Sacrificial</a:t>
            </a:r>
            <a:endParaRPr lang="en-US" sz="11000" b="1" dirty="0">
              <a:solidFill>
                <a:schemeClr val="bg1"/>
              </a:solidFill>
              <a:effectLst>
                <a:glow>
                  <a:srgbClr val="8AF7FF"/>
                </a:glow>
                <a:outerShdw blurRad="38100" dist="38100" dir="2700000" algn="tl">
                  <a:schemeClr val="tx1"/>
                </a:outerShdw>
              </a:effectLst>
            </a:endParaRPr>
          </a:p>
        </p:txBody>
      </p:sp>
    </p:spTree>
    <p:extLst>
      <p:ext uri="{BB962C8B-B14F-4D97-AF65-F5344CB8AC3E}">
        <p14:creationId xmlns:p14="http://schemas.microsoft.com/office/powerpoint/2010/main" val="752461392"/>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1" y="2003163"/>
            <a:ext cx="12191999" cy="2457211"/>
          </a:xfrm>
          <a:prstGeom prst="rect">
            <a:avLst/>
          </a:prstGeom>
          <a:noFill/>
        </p:spPr>
        <p:txBody>
          <a:bodyPr wrap="square" rtlCol="0">
            <a:spAutoFit/>
          </a:bodyPr>
          <a:lstStyle/>
          <a:p>
            <a:pPr algn="ctr">
              <a:lnSpc>
                <a:spcPct val="85000"/>
              </a:lnSpc>
            </a:pPr>
            <a:r>
              <a:rPr lang="en-US" sz="9000" b="1" dirty="0">
                <a:solidFill>
                  <a:schemeClr val="bg1"/>
                </a:solidFill>
                <a:effectLst>
                  <a:glow>
                    <a:srgbClr val="8AF7FF"/>
                  </a:glow>
                  <a:outerShdw blurRad="38100" dist="38100" dir="2700000" algn="tl">
                    <a:schemeClr val="tx1"/>
                  </a:outerShdw>
                </a:effectLst>
              </a:rPr>
              <a:t>6) </a:t>
            </a:r>
            <a:r>
              <a:rPr lang="en-US" sz="9000" b="1" dirty="0" smtClean="0">
                <a:solidFill>
                  <a:schemeClr val="bg1"/>
                </a:solidFill>
                <a:effectLst>
                  <a:glow>
                    <a:srgbClr val="8AF7FF"/>
                  </a:glow>
                  <a:outerShdw blurRad="38100" dist="38100" dir="2700000" algn="tl">
                    <a:schemeClr val="tx1"/>
                  </a:outerShdw>
                </a:effectLst>
              </a:rPr>
              <a:t>Grounded </a:t>
            </a:r>
            <a:r>
              <a:rPr lang="en-US" sz="9000" b="1" dirty="0">
                <a:solidFill>
                  <a:schemeClr val="bg1"/>
                </a:solidFill>
                <a:effectLst>
                  <a:glow>
                    <a:srgbClr val="8AF7FF"/>
                  </a:glow>
                  <a:outerShdw blurRad="38100" dist="38100" dir="2700000" algn="tl">
                    <a:schemeClr val="tx1"/>
                  </a:outerShdw>
                </a:effectLst>
              </a:rPr>
              <a:t>in </a:t>
            </a:r>
            <a:r>
              <a:rPr lang="en-US" sz="9000" b="1" dirty="0" smtClean="0">
                <a:solidFill>
                  <a:schemeClr val="bg1"/>
                </a:solidFill>
                <a:effectLst>
                  <a:glow>
                    <a:srgbClr val="8AF7FF"/>
                  </a:glow>
                  <a:outerShdw blurRad="38100" dist="38100" dir="2700000" algn="tl">
                    <a:schemeClr val="tx1"/>
                  </a:outerShdw>
                </a:effectLst>
              </a:rPr>
              <a:t/>
            </a:r>
            <a:br>
              <a:rPr lang="en-US" sz="9000" b="1" dirty="0" smtClean="0">
                <a:solidFill>
                  <a:schemeClr val="bg1"/>
                </a:solidFill>
                <a:effectLst>
                  <a:glow>
                    <a:srgbClr val="8AF7FF"/>
                  </a:glow>
                  <a:outerShdw blurRad="38100" dist="38100" dir="2700000" algn="tl">
                    <a:schemeClr val="tx1"/>
                  </a:outerShdw>
                </a:effectLst>
              </a:rPr>
            </a:br>
            <a:r>
              <a:rPr lang="en-US" sz="9000" b="1" dirty="0" smtClean="0">
                <a:solidFill>
                  <a:schemeClr val="bg1"/>
                </a:solidFill>
                <a:effectLst>
                  <a:glow>
                    <a:srgbClr val="8AF7FF"/>
                  </a:glow>
                  <a:outerShdw blurRad="38100" dist="38100" dir="2700000" algn="tl">
                    <a:schemeClr val="tx1"/>
                  </a:outerShdw>
                </a:effectLst>
              </a:rPr>
              <a:t>Kingdom advancement</a:t>
            </a:r>
            <a:endParaRPr lang="en-US" sz="9000" b="1" dirty="0">
              <a:solidFill>
                <a:schemeClr val="bg1"/>
              </a:solidFill>
              <a:effectLst>
                <a:glow>
                  <a:srgbClr val="8AF7FF"/>
                </a:glow>
                <a:outerShdw blurRad="38100" dist="38100" dir="2700000" algn="tl">
                  <a:schemeClr val="tx1"/>
                </a:outerShdw>
              </a:effectLst>
            </a:endParaRPr>
          </a:p>
        </p:txBody>
      </p:sp>
    </p:spTree>
    <p:extLst>
      <p:ext uri="{BB962C8B-B14F-4D97-AF65-F5344CB8AC3E}">
        <p14:creationId xmlns:p14="http://schemas.microsoft.com/office/powerpoint/2010/main" val="1702723048"/>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0" y="1174488"/>
            <a:ext cx="12191999" cy="4016484"/>
          </a:xfrm>
          <a:prstGeom prst="rect">
            <a:avLst/>
          </a:prstGeom>
          <a:noFill/>
        </p:spPr>
        <p:txBody>
          <a:bodyPr wrap="square" rtlCol="0">
            <a:spAutoFit/>
          </a:bodyPr>
          <a:lstStyle/>
          <a:p>
            <a:pPr algn="ctr">
              <a:lnSpc>
                <a:spcPct val="85000"/>
              </a:lnSpc>
            </a:pPr>
            <a:r>
              <a:rPr lang="en-US" sz="10000" b="1" dirty="0" smtClean="0">
                <a:solidFill>
                  <a:schemeClr val="bg1"/>
                </a:solidFill>
                <a:effectLst>
                  <a:glow>
                    <a:srgbClr val="8AF7FF"/>
                  </a:glow>
                  <a:outerShdw blurRad="38100" dist="38100" dir="2700000" algn="tl">
                    <a:schemeClr val="tx1"/>
                  </a:outerShdw>
                </a:effectLst>
              </a:rPr>
              <a:t>Is </a:t>
            </a:r>
            <a:r>
              <a:rPr lang="en-US" sz="10200" b="1" dirty="0">
                <a:effectLst>
                  <a:glow>
                    <a:srgbClr val="8AF7FF"/>
                  </a:glow>
                  <a:outerShdw blurRad="38100" dist="38100" dir="2700000" algn="tl">
                    <a:schemeClr val="bg1">
                      <a:alpha val="50000"/>
                    </a:schemeClr>
                  </a:outerShdw>
                </a:effectLst>
              </a:rPr>
              <a:t>Tithing</a:t>
            </a:r>
            <a:r>
              <a:rPr lang="en-US" sz="10000" b="1" dirty="0">
                <a:solidFill>
                  <a:schemeClr val="bg1"/>
                </a:solidFill>
                <a:effectLst>
                  <a:glow>
                    <a:srgbClr val="8AF7FF"/>
                  </a:glow>
                  <a:outerShdw blurRad="38100" dist="38100" dir="2700000" algn="tl">
                    <a:schemeClr val="tx1"/>
                  </a:outerShdw>
                </a:effectLst>
              </a:rPr>
              <a:t> a </a:t>
            </a:r>
            <a:r>
              <a:rPr lang="en-US" sz="10000" b="1" dirty="0" smtClean="0">
                <a:solidFill>
                  <a:schemeClr val="bg1"/>
                </a:solidFill>
                <a:effectLst>
                  <a:glow>
                    <a:srgbClr val="8AF7FF"/>
                  </a:glow>
                  <a:outerShdw blurRad="38100" dist="38100" dir="2700000" algn="tl">
                    <a:schemeClr val="tx1"/>
                  </a:outerShdw>
                </a:effectLst>
              </a:rPr>
              <a:t/>
            </a:r>
            <a:br>
              <a:rPr lang="en-US" sz="10000" b="1" dirty="0" smtClean="0">
                <a:solidFill>
                  <a:schemeClr val="bg1"/>
                </a:solidFill>
                <a:effectLst>
                  <a:glow>
                    <a:srgbClr val="8AF7FF"/>
                  </a:glow>
                  <a:outerShdw blurRad="38100" dist="38100" dir="2700000" algn="tl">
                    <a:schemeClr val="tx1"/>
                  </a:outerShdw>
                </a:effectLst>
              </a:rPr>
            </a:br>
            <a:r>
              <a:rPr lang="en-US" sz="10000" b="1" dirty="0" smtClean="0">
                <a:solidFill>
                  <a:schemeClr val="bg1"/>
                </a:solidFill>
                <a:effectLst>
                  <a:glow>
                    <a:srgbClr val="8AF7FF"/>
                  </a:glow>
                  <a:outerShdw blurRad="38100" dist="38100" dir="2700000" algn="tl">
                    <a:schemeClr val="tx1"/>
                  </a:outerShdw>
                </a:effectLst>
              </a:rPr>
              <a:t>New </a:t>
            </a:r>
            <a:r>
              <a:rPr lang="en-US" sz="10000" b="1" dirty="0">
                <a:solidFill>
                  <a:schemeClr val="bg1"/>
                </a:solidFill>
                <a:effectLst>
                  <a:glow>
                    <a:srgbClr val="8AF7FF"/>
                  </a:glow>
                  <a:outerShdw blurRad="38100" dist="38100" dir="2700000" algn="tl">
                    <a:schemeClr val="tx1"/>
                  </a:outerShdw>
                </a:effectLst>
              </a:rPr>
              <a:t>Testament principle?</a:t>
            </a:r>
          </a:p>
        </p:txBody>
      </p:sp>
    </p:spTree>
    <p:extLst>
      <p:ext uri="{BB962C8B-B14F-4D97-AF65-F5344CB8AC3E}">
        <p14:creationId xmlns:p14="http://schemas.microsoft.com/office/powerpoint/2010/main" val="1246476290"/>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0" y="1174488"/>
            <a:ext cx="12191999" cy="4016484"/>
          </a:xfrm>
          <a:prstGeom prst="rect">
            <a:avLst/>
          </a:prstGeom>
          <a:noFill/>
        </p:spPr>
        <p:txBody>
          <a:bodyPr wrap="square" rtlCol="0">
            <a:spAutoFit/>
          </a:bodyPr>
          <a:lstStyle/>
          <a:p>
            <a:pPr algn="ctr">
              <a:lnSpc>
                <a:spcPct val="85000"/>
              </a:lnSpc>
            </a:pPr>
            <a:r>
              <a:rPr lang="en-US" sz="10000" b="1" dirty="0" smtClean="0">
                <a:solidFill>
                  <a:schemeClr val="bg1"/>
                </a:solidFill>
                <a:effectLst>
                  <a:glow>
                    <a:srgbClr val="8AF7FF"/>
                  </a:glow>
                  <a:outerShdw blurRad="38100" dist="38100" dir="2700000" algn="tl">
                    <a:schemeClr val="tx1"/>
                  </a:outerShdw>
                </a:effectLst>
              </a:rPr>
              <a:t>Tithing </a:t>
            </a:r>
            <a:r>
              <a:rPr lang="en-US" sz="10000" b="1" dirty="0">
                <a:solidFill>
                  <a:schemeClr val="bg1"/>
                </a:solidFill>
                <a:effectLst>
                  <a:glow>
                    <a:srgbClr val="8AF7FF"/>
                  </a:glow>
                  <a:outerShdw blurRad="38100" dist="38100" dir="2700000" algn="tl">
                    <a:schemeClr val="tx1"/>
                  </a:outerShdw>
                </a:effectLst>
              </a:rPr>
              <a:t>began </a:t>
            </a:r>
            <a:r>
              <a:rPr lang="en-US" sz="10000" b="1" dirty="0" smtClean="0">
                <a:solidFill>
                  <a:schemeClr val="bg1"/>
                </a:solidFill>
                <a:effectLst>
                  <a:glow>
                    <a:srgbClr val="8AF7FF"/>
                  </a:glow>
                  <a:outerShdw blurRad="38100" dist="38100" dir="2700000" algn="tl">
                    <a:schemeClr val="tx1"/>
                  </a:outerShdw>
                </a:effectLst>
              </a:rPr>
              <a:t/>
            </a:r>
            <a:br>
              <a:rPr lang="en-US" sz="10000" b="1" dirty="0" smtClean="0">
                <a:solidFill>
                  <a:schemeClr val="bg1"/>
                </a:solidFill>
                <a:effectLst>
                  <a:glow>
                    <a:srgbClr val="8AF7FF"/>
                  </a:glow>
                  <a:outerShdw blurRad="38100" dist="38100" dir="2700000" algn="tl">
                    <a:schemeClr val="tx1"/>
                  </a:outerShdw>
                </a:effectLst>
              </a:rPr>
            </a:br>
            <a:r>
              <a:rPr lang="en-US" sz="10000" b="1" dirty="0" smtClean="0">
                <a:solidFill>
                  <a:schemeClr val="bg1"/>
                </a:solidFill>
                <a:effectLst>
                  <a:glow>
                    <a:srgbClr val="8AF7FF"/>
                  </a:glow>
                  <a:outerShdw blurRad="38100" dist="38100" dir="2700000" algn="tl">
                    <a:schemeClr val="tx1"/>
                  </a:outerShdw>
                </a:effectLst>
              </a:rPr>
              <a:t>before </a:t>
            </a:r>
            <a:r>
              <a:rPr lang="en-US" sz="10000" b="1" dirty="0">
                <a:solidFill>
                  <a:schemeClr val="bg1"/>
                </a:solidFill>
                <a:effectLst>
                  <a:glow>
                    <a:srgbClr val="8AF7FF"/>
                  </a:glow>
                  <a:outerShdw blurRad="38100" dist="38100" dir="2700000" algn="tl">
                    <a:schemeClr val="tx1"/>
                  </a:outerShdw>
                </a:effectLst>
              </a:rPr>
              <a:t>the </a:t>
            </a:r>
            <a:r>
              <a:rPr lang="en-US" sz="10000" b="1" dirty="0" smtClean="0">
                <a:solidFill>
                  <a:schemeClr val="bg1"/>
                </a:solidFill>
                <a:effectLst>
                  <a:glow>
                    <a:srgbClr val="8AF7FF"/>
                  </a:glow>
                  <a:outerShdw blurRad="38100" dist="38100" dir="2700000" algn="tl">
                    <a:schemeClr val="tx1"/>
                  </a:outerShdw>
                </a:effectLst>
              </a:rPr>
              <a:t>Law </a:t>
            </a:r>
            <a:br>
              <a:rPr lang="en-US" sz="10000" b="1" dirty="0" smtClean="0">
                <a:solidFill>
                  <a:schemeClr val="bg1"/>
                </a:solidFill>
                <a:effectLst>
                  <a:glow>
                    <a:srgbClr val="8AF7FF"/>
                  </a:glow>
                  <a:outerShdw blurRad="38100" dist="38100" dir="2700000" algn="tl">
                    <a:schemeClr val="tx1"/>
                  </a:outerShdw>
                </a:effectLst>
              </a:rPr>
            </a:br>
            <a:r>
              <a:rPr lang="en-US" sz="10000" b="1" dirty="0" smtClean="0">
                <a:solidFill>
                  <a:schemeClr val="bg1"/>
                </a:solidFill>
                <a:effectLst>
                  <a:glow>
                    <a:srgbClr val="8AF7FF"/>
                  </a:glow>
                  <a:outerShdw blurRad="38100" dist="38100" dir="2700000" algn="tl">
                    <a:schemeClr val="tx1"/>
                  </a:outerShdw>
                </a:effectLst>
              </a:rPr>
              <a:t>was </a:t>
            </a:r>
            <a:r>
              <a:rPr lang="en-US" sz="10000" b="1" dirty="0">
                <a:solidFill>
                  <a:schemeClr val="bg1"/>
                </a:solidFill>
                <a:effectLst>
                  <a:glow>
                    <a:srgbClr val="8AF7FF"/>
                  </a:glow>
                  <a:outerShdw blurRad="38100" dist="38100" dir="2700000" algn="tl">
                    <a:schemeClr val="tx1"/>
                  </a:outerShdw>
                </a:effectLst>
              </a:rPr>
              <a:t>introduced</a:t>
            </a:r>
          </a:p>
        </p:txBody>
      </p:sp>
    </p:spTree>
    <p:extLst>
      <p:ext uri="{BB962C8B-B14F-4D97-AF65-F5344CB8AC3E}">
        <p14:creationId xmlns:p14="http://schemas.microsoft.com/office/powerpoint/2010/main" val="410571865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1" y="1848256"/>
            <a:ext cx="12191999" cy="2719975"/>
          </a:xfrm>
          <a:prstGeom prst="rect">
            <a:avLst/>
          </a:prstGeom>
          <a:noFill/>
        </p:spPr>
        <p:txBody>
          <a:bodyPr wrap="square" rtlCol="0">
            <a:spAutoFit/>
          </a:bodyPr>
          <a:lstStyle/>
          <a:p>
            <a:pPr algn="ctr">
              <a:lnSpc>
                <a:spcPct val="85000"/>
              </a:lnSpc>
            </a:pPr>
            <a:r>
              <a:rPr lang="en-US" sz="10000" b="1" dirty="0" smtClean="0">
                <a:solidFill>
                  <a:schemeClr val="bg1"/>
                </a:solidFill>
                <a:effectLst>
                  <a:glow>
                    <a:srgbClr val="8AF7FF"/>
                  </a:glow>
                  <a:outerShdw blurRad="38100" dist="38100" dir="2700000" algn="tl">
                    <a:schemeClr val="tx1"/>
                  </a:outerShdw>
                </a:effectLst>
              </a:rPr>
              <a:t>Hebrews </a:t>
            </a:r>
            <a:br>
              <a:rPr lang="en-US" sz="10000" b="1" dirty="0" smtClean="0">
                <a:solidFill>
                  <a:schemeClr val="bg1"/>
                </a:solidFill>
                <a:effectLst>
                  <a:glow>
                    <a:srgbClr val="8AF7FF"/>
                  </a:glow>
                  <a:outerShdw blurRad="38100" dist="38100" dir="2700000" algn="tl">
                    <a:schemeClr val="tx1"/>
                  </a:outerShdw>
                </a:effectLst>
              </a:rPr>
            </a:br>
            <a:r>
              <a:rPr lang="en-US" sz="10000" b="1" dirty="0" smtClean="0">
                <a:solidFill>
                  <a:schemeClr val="bg1"/>
                </a:solidFill>
                <a:effectLst>
                  <a:glow>
                    <a:srgbClr val="8AF7FF"/>
                  </a:glow>
                  <a:outerShdw blurRad="38100" dist="38100" dir="2700000" algn="tl">
                    <a:schemeClr val="tx1"/>
                  </a:outerShdw>
                </a:effectLst>
              </a:rPr>
              <a:t>7:1-17</a:t>
            </a:r>
            <a:endParaRPr lang="en-US" sz="10000" b="1" dirty="0">
              <a:solidFill>
                <a:schemeClr val="bg1"/>
              </a:solidFill>
              <a:effectLst>
                <a:glow>
                  <a:srgbClr val="8AF7FF"/>
                </a:glow>
                <a:outerShdw blurRad="38100" dist="38100" dir="2700000" algn="tl">
                  <a:schemeClr val="tx1"/>
                </a:outerShdw>
              </a:effectLst>
            </a:endParaRPr>
          </a:p>
        </p:txBody>
      </p:sp>
    </p:spTree>
    <p:extLst>
      <p:ext uri="{BB962C8B-B14F-4D97-AF65-F5344CB8AC3E}">
        <p14:creationId xmlns:p14="http://schemas.microsoft.com/office/powerpoint/2010/main" val="405457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811C4B9-2F36-4A30-B583-870FF9351051}"/>
              </a:ext>
            </a:extLst>
          </p:cNvPr>
          <p:cNvSpPr txBox="1"/>
          <p:nvPr/>
        </p:nvSpPr>
        <p:spPr>
          <a:xfrm>
            <a:off x="906379" y="927190"/>
            <a:ext cx="10379242" cy="5706177"/>
          </a:xfrm>
          <a:prstGeom prst="rect">
            <a:avLst/>
          </a:prstGeom>
          <a:noFill/>
        </p:spPr>
        <p:txBody>
          <a:bodyPr wrap="square" rtlCol="0">
            <a:spAutoFit/>
          </a:bodyPr>
          <a:lstStyle/>
          <a:p>
            <a:pPr algn="ctr">
              <a:lnSpc>
                <a:spcPct val="80000"/>
              </a:lnSpc>
              <a:spcBef>
                <a:spcPts val="2400"/>
              </a:spcBef>
            </a:pPr>
            <a:r>
              <a:rPr lang="en-US" sz="50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“What </a:t>
            </a:r>
            <a:r>
              <a:rPr lang="en-US" sz="5000" b="1" dirty="0">
                <a:solidFill>
                  <a:schemeClr val="bg1"/>
                </a:solidFill>
                <a:effectLst>
                  <a:glow>
                    <a:srgbClr val="8AF7FF"/>
                  </a:glow>
                  <a:outerShdw blurRad="38100" dist="38100" dir="2700000" algn="tl">
                    <a:schemeClr val="tx1"/>
                  </a:outerShdw>
                </a:effectLst>
                <a:cs typeface="Calibri Light" panose="020F0302020204030204" pitchFamily="34" charset="0"/>
              </a:rPr>
              <a:t>sorrow awaits you teachers of religious law and you Pharisees. Hypocrites! For you are careful to tithe even the tiniest income from your herb gardens, but you ignore the more important aspects of the law—justice, mercy, and faith. </a:t>
            </a:r>
            <a:r>
              <a:rPr lang="en-US" sz="5200" b="1" dirty="0">
                <a:effectLst>
                  <a:glow>
                    <a:srgbClr val="8AF7FF"/>
                  </a:glow>
                  <a:outerShdw blurRad="38100" dist="38100" dir="2700000" algn="tl">
                    <a:schemeClr val="bg1">
                      <a:alpha val="50000"/>
                    </a:schemeClr>
                  </a:outerShdw>
                </a:effectLst>
                <a:cs typeface="Calibri Light" panose="020F0302020204030204" pitchFamily="34" charset="0"/>
              </a:rPr>
              <a:t>You should tithe, yes, but do not neglect the more important things</a:t>
            </a:r>
            <a:r>
              <a:rPr lang="en-US" sz="5000" b="1" dirty="0">
                <a:solidFill>
                  <a:schemeClr val="bg1"/>
                </a:solidFill>
                <a:effectLst>
                  <a:glow>
                    <a:srgbClr val="8AF7FF"/>
                  </a:glow>
                  <a:outerShdw blurRad="38100" dist="38100" dir="2700000" algn="tl">
                    <a:schemeClr val="tx1"/>
                  </a:outerShdw>
                </a:effectLst>
                <a:cs typeface="Calibri Light" panose="020F0302020204030204" pitchFamily="34" charset="0"/>
              </a:rPr>
              <a:t>.”</a:t>
            </a:r>
          </a:p>
        </p:txBody>
      </p:sp>
      <p:sp>
        <p:nvSpPr>
          <p:cNvPr id="12" name="TextBox 11">
            <a:extLst>
              <a:ext uri="{FF2B5EF4-FFF2-40B4-BE49-F238E27FC236}">
                <a16:creationId xmlns:a16="http://schemas.microsoft.com/office/drawing/2014/main" id="{D811C4B9-2F36-4A30-B583-870FF9351051}"/>
              </a:ext>
            </a:extLst>
          </p:cNvPr>
          <p:cNvSpPr txBox="1"/>
          <p:nvPr/>
        </p:nvSpPr>
        <p:spPr>
          <a:xfrm>
            <a:off x="0" y="332080"/>
            <a:ext cx="12192000" cy="665567"/>
          </a:xfrm>
          <a:prstGeom prst="rect">
            <a:avLst/>
          </a:prstGeom>
          <a:noFill/>
        </p:spPr>
        <p:txBody>
          <a:bodyPr wrap="square" rtlCol="0">
            <a:spAutoFit/>
          </a:bodyPr>
          <a:lstStyle/>
          <a:p>
            <a:pPr algn="ctr">
              <a:lnSpc>
                <a:spcPct val="70000"/>
              </a:lnSpc>
            </a:pPr>
            <a:r>
              <a:rPr lang="en-US" sz="5000" b="1" u="sng" dirty="0" smtClean="0">
                <a:solidFill>
                  <a:schemeClr val="bg1"/>
                </a:solidFill>
                <a:effectLst>
                  <a:glow>
                    <a:srgbClr val="8AF7FF"/>
                  </a:glow>
                  <a:outerShdw blurRad="38100" dist="38100" dir="2700000" algn="tl">
                    <a:schemeClr val="tx1"/>
                  </a:outerShdw>
                </a:effectLst>
              </a:rPr>
              <a:t>Matthew </a:t>
            </a:r>
            <a:r>
              <a:rPr lang="en-US" sz="5000" b="1" u="sng" dirty="0">
                <a:solidFill>
                  <a:schemeClr val="bg1"/>
                </a:solidFill>
                <a:effectLst>
                  <a:glow>
                    <a:srgbClr val="8AF7FF"/>
                  </a:glow>
                  <a:outerShdw blurRad="38100" dist="38100" dir="2700000" algn="tl">
                    <a:schemeClr val="tx1"/>
                  </a:outerShdw>
                </a:effectLst>
              </a:rPr>
              <a:t>23:23</a:t>
            </a:r>
            <a:r>
              <a:rPr lang="en-US" sz="3800" b="1" u="sng" dirty="0">
                <a:solidFill>
                  <a:schemeClr val="bg1"/>
                </a:solidFill>
                <a:effectLst>
                  <a:glow>
                    <a:srgbClr val="8AF7FF"/>
                  </a:glow>
                  <a:outerShdw blurRad="38100" dist="38100" dir="2700000" algn="tl">
                    <a:schemeClr val="tx1"/>
                  </a:outerShdw>
                </a:effectLst>
              </a:rPr>
              <a:t> (NLT)</a:t>
            </a:r>
          </a:p>
        </p:txBody>
      </p:sp>
    </p:spTree>
    <p:extLst>
      <p:ext uri="{BB962C8B-B14F-4D97-AF65-F5344CB8AC3E}">
        <p14:creationId xmlns:p14="http://schemas.microsoft.com/office/powerpoint/2010/main" val="63555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0" y="1018077"/>
            <a:ext cx="12191999" cy="4278094"/>
          </a:xfrm>
          <a:prstGeom prst="rect">
            <a:avLst/>
          </a:prstGeom>
          <a:noFill/>
        </p:spPr>
        <p:txBody>
          <a:bodyPr wrap="square" rtlCol="0">
            <a:spAutoFit/>
          </a:bodyPr>
          <a:lstStyle/>
          <a:p>
            <a:pPr algn="ctr">
              <a:lnSpc>
                <a:spcPct val="85000"/>
              </a:lnSpc>
            </a:pPr>
            <a:r>
              <a:rPr lang="en-US" sz="8000" b="1" dirty="0" smtClean="0">
                <a:solidFill>
                  <a:schemeClr val="bg1"/>
                </a:solidFill>
                <a:effectLst>
                  <a:glow>
                    <a:srgbClr val="8AF7FF"/>
                  </a:glow>
                  <a:outerShdw blurRad="38100" dist="38100" dir="2700000" algn="tl">
                    <a:schemeClr val="tx1"/>
                  </a:outerShdw>
                </a:effectLst>
              </a:rPr>
              <a:t>Paul </a:t>
            </a:r>
            <a:r>
              <a:rPr lang="en-US" sz="8000" b="1" dirty="0">
                <a:solidFill>
                  <a:schemeClr val="bg1"/>
                </a:solidFill>
                <a:effectLst>
                  <a:glow>
                    <a:srgbClr val="8AF7FF"/>
                  </a:glow>
                  <a:outerShdw blurRad="38100" dist="38100" dir="2700000" algn="tl">
                    <a:schemeClr val="tx1"/>
                  </a:outerShdw>
                </a:effectLst>
              </a:rPr>
              <a:t>also carries over </a:t>
            </a:r>
            <a:r>
              <a:rPr lang="en-US" sz="8000" b="1" dirty="0" smtClean="0">
                <a:solidFill>
                  <a:schemeClr val="bg1"/>
                </a:solidFill>
                <a:effectLst>
                  <a:glow>
                    <a:srgbClr val="8AF7FF"/>
                  </a:glow>
                  <a:outerShdw blurRad="38100" dist="38100" dir="2700000" algn="tl">
                    <a:schemeClr val="tx1"/>
                  </a:outerShdw>
                </a:effectLst>
              </a:rPr>
              <a:t/>
            </a:r>
            <a:br>
              <a:rPr lang="en-US" sz="8000" b="1" dirty="0" smtClean="0">
                <a:solidFill>
                  <a:schemeClr val="bg1"/>
                </a:solidFill>
                <a:effectLst>
                  <a:glow>
                    <a:srgbClr val="8AF7FF"/>
                  </a:glow>
                  <a:outerShdw blurRad="38100" dist="38100" dir="2700000" algn="tl">
                    <a:schemeClr val="tx1"/>
                  </a:outerShdw>
                </a:effectLst>
              </a:rPr>
            </a:br>
            <a:r>
              <a:rPr lang="en-US" sz="8000" b="1" dirty="0" smtClean="0">
                <a:solidFill>
                  <a:schemeClr val="bg1"/>
                </a:solidFill>
                <a:effectLst>
                  <a:glow>
                    <a:srgbClr val="8AF7FF"/>
                  </a:glow>
                  <a:outerShdw blurRad="38100" dist="38100" dir="2700000" algn="tl">
                    <a:schemeClr val="tx1"/>
                  </a:outerShdw>
                </a:effectLst>
              </a:rPr>
              <a:t>the </a:t>
            </a:r>
            <a:r>
              <a:rPr lang="en-US" sz="8000" b="1" dirty="0">
                <a:solidFill>
                  <a:schemeClr val="bg1"/>
                </a:solidFill>
                <a:effectLst>
                  <a:glow>
                    <a:srgbClr val="8AF7FF"/>
                  </a:glow>
                  <a:outerShdw blurRad="38100" dist="38100" dir="2700000" algn="tl">
                    <a:schemeClr val="tx1"/>
                  </a:outerShdw>
                </a:effectLst>
              </a:rPr>
              <a:t>concept of tithing </a:t>
            </a:r>
            <a:r>
              <a:rPr lang="en-US" sz="8000" b="1" dirty="0" smtClean="0">
                <a:solidFill>
                  <a:schemeClr val="bg1"/>
                </a:solidFill>
                <a:effectLst>
                  <a:glow>
                    <a:srgbClr val="8AF7FF"/>
                  </a:glow>
                  <a:outerShdw blurRad="38100" dist="38100" dir="2700000" algn="tl">
                    <a:schemeClr val="tx1"/>
                  </a:outerShdw>
                </a:effectLst>
              </a:rPr>
              <a:t/>
            </a:r>
            <a:br>
              <a:rPr lang="en-US" sz="8000" b="1" dirty="0" smtClean="0">
                <a:solidFill>
                  <a:schemeClr val="bg1"/>
                </a:solidFill>
                <a:effectLst>
                  <a:glow>
                    <a:srgbClr val="8AF7FF"/>
                  </a:glow>
                  <a:outerShdw blurRad="38100" dist="38100" dir="2700000" algn="tl">
                    <a:schemeClr val="tx1"/>
                  </a:outerShdw>
                </a:effectLst>
              </a:rPr>
            </a:br>
            <a:r>
              <a:rPr lang="en-US" sz="8000" b="1" dirty="0" smtClean="0">
                <a:solidFill>
                  <a:schemeClr val="bg1"/>
                </a:solidFill>
                <a:effectLst>
                  <a:glow>
                    <a:srgbClr val="8AF7FF"/>
                  </a:glow>
                  <a:outerShdw blurRad="38100" dist="38100" dir="2700000" algn="tl">
                    <a:schemeClr val="tx1"/>
                  </a:outerShdw>
                </a:effectLst>
              </a:rPr>
              <a:t>as </a:t>
            </a:r>
            <a:r>
              <a:rPr lang="en-US" sz="8000" b="1" dirty="0">
                <a:solidFill>
                  <a:schemeClr val="bg1"/>
                </a:solidFill>
                <a:effectLst>
                  <a:glow>
                    <a:srgbClr val="8AF7FF"/>
                  </a:glow>
                  <a:outerShdw blurRad="38100" dist="38100" dir="2700000" algn="tl">
                    <a:schemeClr val="tx1"/>
                  </a:outerShdw>
                </a:effectLst>
              </a:rPr>
              <a:t>described in the </a:t>
            </a:r>
            <a:r>
              <a:rPr lang="en-US" sz="8000" b="1" dirty="0" smtClean="0">
                <a:solidFill>
                  <a:schemeClr val="bg1"/>
                </a:solidFill>
                <a:effectLst>
                  <a:glow>
                    <a:srgbClr val="8AF7FF"/>
                  </a:glow>
                  <a:outerShdw blurRad="38100" dist="38100" dir="2700000" algn="tl">
                    <a:schemeClr val="tx1"/>
                  </a:outerShdw>
                </a:effectLst>
              </a:rPr>
              <a:t/>
            </a:r>
            <a:br>
              <a:rPr lang="en-US" sz="8000" b="1" dirty="0" smtClean="0">
                <a:solidFill>
                  <a:schemeClr val="bg1"/>
                </a:solidFill>
                <a:effectLst>
                  <a:glow>
                    <a:srgbClr val="8AF7FF"/>
                  </a:glow>
                  <a:outerShdw blurRad="38100" dist="38100" dir="2700000" algn="tl">
                    <a:schemeClr val="tx1"/>
                  </a:outerShdw>
                </a:effectLst>
              </a:rPr>
            </a:br>
            <a:r>
              <a:rPr lang="en-US" sz="8000" b="1" dirty="0" smtClean="0">
                <a:solidFill>
                  <a:schemeClr val="bg1"/>
                </a:solidFill>
                <a:effectLst>
                  <a:glow>
                    <a:srgbClr val="8AF7FF"/>
                  </a:glow>
                  <a:outerShdw blurRad="38100" dist="38100" dir="2700000" algn="tl">
                    <a:schemeClr val="tx1"/>
                  </a:outerShdw>
                </a:effectLst>
              </a:rPr>
              <a:t>Law into </a:t>
            </a:r>
            <a:r>
              <a:rPr lang="en-US" sz="8000" b="1" dirty="0">
                <a:solidFill>
                  <a:schemeClr val="bg1"/>
                </a:solidFill>
                <a:effectLst>
                  <a:glow>
                    <a:srgbClr val="8AF7FF"/>
                  </a:glow>
                  <a:outerShdw blurRad="38100" dist="38100" dir="2700000" algn="tl">
                    <a:schemeClr val="tx1"/>
                  </a:outerShdw>
                </a:effectLst>
              </a:rPr>
              <a:t>the church</a:t>
            </a:r>
          </a:p>
        </p:txBody>
      </p:sp>
    </p:spTree>
    <p:extLst>
      <p:ext uri="{BB962C8B-B14F-4D97-AF65-F5344CB8AC3E}">
        <p14:creationId xmlns:p14="http://schemas.microsoft.com/office/powerpoint/2010/main" val="37222153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811C4B9-2F36-4A30-B583-870FF9351051}"/>
              </a:ext>
            </a:extLst>
          </p:cNvPr>
          <p:cNvSpPr txBox="1"/>
          <p:nvPr/>
        </p:nvSpPr>
        <p:spPr>
          <a:xfrm>
            <a:off x="796089" y="1132255"/>
            <a:ext cx="10599821" cy="5328575"/>
          </a:xfrm>
          <a:prstGeom prst="rect">
            <a:avLst/>
          </a:prstGeom>
          <a:noFill/>
        </p:spPr>
        <p:txBody>
          <a:bodyPr wrap="square" rtlCol="0">
            <a:spAutoFit/>
          </a:bodyPr>
          <a:lstStyle/>
          <a:p>
            <a:pPr algn="ctr">
              <a:lnSpc>
                <a:spcPct val="80000"/>
              </a:lnSpc>
              <a:spcBef>
                <a:spcPts val="2400"/>
              </a:spcBef>
            </a:pPr>
            <a:r>
              <a:rPr lang="en-US" sz="5300" b="1" baseline="30000" dirty="0">
                <a:solidFill>
                  <a:schemeClr val="bg1"/>
                </a:solidFill>
                <a:effectLst>
                  <a:glow>
                    <a:srgbClr val="8AF7FF"/>
                  </a:glow>
                  <a:outerShdw blurRad="38100" dist="38100" dir="2700000" algn="tl">
                    <a:schemeClr val="tx1"/>
                  </a:outerShdw>
                </a:effectLst>
                <a:cs typeface="Calibri Light" panose="020F0302020204030204" pitchFamily="34" charset="0"/>
              </a:rPr>
              <a:t>13</a:t>
            </a:r>
            <a:r>
              <a:rPr lang="en-US" sz="5300" b="1" dirty="0">
                <a:solidFill>
                  <a:schemeClr val="bg1"/>
                </a:solidFill>
                <a:effectLst>
                  <a:glow>
                    <a:srgbClr val="8AF7FF"/>
                  </a:glow>
                  <a:outerShdw blurRad="38100" dist="38100" dir="2700000" algn="tl">
                    <a:schemeClr val="tx1"/>
                  </a:outerShdw>
                </a:effectLst>
                <a:cs typeface="Calibri Light" panose="020F0302020204030204" pitchFamily="34" charset="0"/>
              </a:rPr>
              <a:t> Don’t you know that those who serve in the temple get their food from the temple, and that those who serve at the altar share in what is offered on the altar? </a:t>
            </a:r>
            <a:r>
              <a:rPr lang="en-US" sz="5300" b="1" baseline="30000" dirty="0">
                <a:solidFill>
                  <a:schemeClr val="bg1"/>
                </a:solidFill>
                <a:effectLst>
                  <a:glow>
                    <a:srgbClr val="8AF7FF"/>
                  </a:glow>
                  <a:outerShdw blurRad="38100" dist="38100" dir="2700000" algn="tl">
                    <a:schemeClr val="tx1"/>
                  </a:outerShdw>
                </a:effectLst>
                <a:cs typeface="Calibri Light" panose="020F0302020204030204" pitchFamily="34" charset="0"/>
              </a:rPr>
              <a:t>14</a:t>
            </a:r>
            <a:r>
              <a:rPr lang="en-US" sz="5300" b="1" dirty="0">
                <a:solidFill>
                  <a:schemeClr val="bg1"/>
                </a:solidFill>
                <a:effectLst>
                  <a:glow>
                    <a:srgbClr val="8AF7FF"/>
                  </a:glow>
                  <a:outerShdw blurRad="38100" dist="38100" dir="2700000" algn="tl">
                    <a:schemeClr val="tx1"/>
                  </a:outerShdw>
                </a:effectLst>
                <a:cs typeface="Calibri Light" panose="020F0302020204030204" pitchFamily="34" charset="0"/>
              </a:rPr>
              <a:t> In the same way, the Lord has commanded that those who preach the gospel should receive their living from the gospel.</a:t>
            </a:r>
          </a:p>
        </p:txBody>
      </p:sp>
      <p:sp>
        <p:nvSpPr>
          <p:cNvPr id="12" name="TextBox 11">
            <a:extLst>
              <a:ext uri="{FF2B5EF4-FFF2-40B4-BE49-F238E27FC236}">
                <a16:creationId xmlns:a16="http://schemas.microsoft.com/office/drawing/2014/main" id="{D811C4B9-2F36-4A30-B583-870FF9351051}"/>
              </a:ext>
            </a:extLst>
          </p:cNvPr>
          <p:cNvSpPr txBox="1"/>
          <p:nvPr/>
        </p:nvSpPr>
        <p:spPr>
          <a:xfrm>
            <a:off x="0" y="406528"/>
            <a:ext cx="12192000" cy="700000"/>
          </a:xfrm>
          <a:prstGeom prst="rect">
            <a:avLst/>
          </a:prstGeom>
          <a:noFill/>
        </p:spPr>
        <p:txBody>
          <a:bodyPr wrap="square" rtlCol="0">
            <a:spAutoFit/>
          </a:bodyPr>
          <a:lstStyle/>
          <a:p>
            <a:pPr algn="ctr">
              <a:lnSpc>
                <a:spcPct val="70000"/>
              </a:lnSpc>
            </a:pPr>
            <a:r>
              <a:rPr lang="en-US" sz="5300" b="1" u="sng" dirty="0">
                <a:solidFill>
                  <a:schemeClr val="bg1"/>
                </a:solidFill>
                <a:effectLst>
                  <a:glow>
                    <a:srgbClr val="8AF7FF"/>
                  </a:glow>
                  <a:outerShdw blurRad="38100" dist="38100" dir="2700000" algn="tl">
                    <a:schemeClr val="tx1"/>
                  </a:outerShdw>
                </a:effectLst>
              </a:rPr>
              <a:t>1 Corinthians 9:13-14</a:t>
            </a:r>
          </a:p>
        </p:txBody>
      </p:sp>
    </p:spTree>
    <p:extLst>
      <p:ext uri="{BB962C8B-B14F-4D97-AF65-F5344CB8AC3E}">
        <p14:creationId xmlns:p14="http://schemas.microsoft.com/office/powerpoint/2010/main" val="565086613"/>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0" y="1270740"/>
            <a:ext cx="12191999" cy="3634456"/>
          </a:xfrm>
          <a:prstGeom prst="rect">
            <a:avLst/>
          </a:prstGeom>
          <a:noFill/>
        </p:spPr>
        <p:txBody>
          <a:bodyPr wrap="square" rtlCol="0">
            <a:spAutoFit/>
          </a:bodyPr>
          <a:lstStyle/>
          <a:p>
            <a:pPr algn="ctr">
              <a:lnSpc>
                <a:spcPct val="85000"/>
              </a:lnSpc>
            </a:pPr>
            <a:r>
              <a:rPr lang="en-US" sz="9000" b="1" dirty="0" smtClean="0">
                <a:solidFill>
                  <a:schemeClr val="bg1"/>
                </a:solidFill>
                <a:effectLst>
                  <a:glow>
                    <a:srgbClr val="8AF7FF"/>
                  </a:glow>
                  <a:outerShdw blurRad="38100" dist="38100" dir="2700000" algn="tl">
                    <a:schemeClr val="tx1"/>
                  </a:outerShdw>
                </a:effectLst>
              </a:rPr>
              <a:t>Do </a:t>
            </a:r>
            <a:r>
              <a:rPr lang="en-US" sz="9000" b="1" dirty="0">
                <a:solidFill>
                  <a:schemeClr val="bg1"/>
                </a:solidFill>
                <a:effectLst>
                  <a:glow>
                    <a:srgbClr val="8AF7FF"/>
                  </a:glow>
                  <a:outerShdw blurRad="38100" dist="38100" dir="2700000" algn="tl">
                    <a:schemeClr val="tx1"/>
                  </a:outerShdw>
                </a:effectLst>
              </a:rPr>
              <a:t>you have to </a:t>
            </a:r>
            <a:r>
              <a:rPr lang="en-US" sz="9000" b="1" dirty="0" smtClean="0">
                <a:solidFill>
                  <a:schemeClr val="bg1"/>
                </a:solidFill>
                <a:effectLst>
                  <a:glow>
                    <a:srgbClr val="8AF7FF"/>
                  </a:glow>
                  <a:outerShdw blurRad="38100" dist="38100" dir="2700000" algn="tl">
                    <a:schemeClr val="tx1"/>
                  </a:outerShdw>
                </a:effectLst>
              </a:rPr>
              <a:t/>
            </a:r>
            <a:br>
              <a:rPr lang="en-US" sz="9000" b="1" dirty="0" smtClean="0">
                <a:solidFill>
                  <a:schemeClr val="bg1"/>
                </a:solidFill>
                <a:effectLst>
                  <a:glow>
                    <a:srgbClr val="8AF7FF"/>
                  </a:glow>
                  <a:outerShdw blurRad="38100" dist="38100" dir="2700000" algn="tl">
                    <a:schemeClr val="tx1"/>
                  </a:outerShdw>
                </a:effectLst>
              </a:rPr>
            </a:br>
            <a:r>
              <a:rPr lang="en-US" sz="9000" b="1" dirty="0" smtClean="0">
                <a:solidFill>
                  <a:schemeClr val="bg1"/>
                </a:solidFill>
                <a:effectLst>
                  <a:glow>
                    <a:srgbClr val="8AF7FF"/>
                  </a:glow>
                  <a:outerShdw blurRad="38100" dist="38100" dir="2700000" algn="tl">
                    <a:schemeClr val="tx1"/>
                  </a:outerShdw>
                </a:effectLst>
              </a:rPr>
              <a:t>give </a:t>
            </a:r>
            <a:r>
              <a:rPr lang="en-US" sz="9000" b="1" dirty="0">
                <a:solidFill>
                  <a:schemeClr val="bg1"/>
                </a:solidFill>
                <a:effectLst>
                  <a:glow>
                    <a:srgbClr val="8AF7FF"/>
                  </a:glow>
                  <a:outerShdw blurRad="38100" dist="38100" dir="2700000" algn="tl">
                    <a:schemeClr val="tx1"/>
                  </a:outerShdw>
                </a:effectLst>
              </a:rPr>
              <a:t>your tithe to </a:t>
            </a:r>
            <a:r>
              <a:rPr lang="en-US" sz="9000" b="1" dirty="0" smtClean="0">
                <a:solidFill>
                  <a:schemeClr val="bg1"/>
                </a:solidFill>
                <a:effectLst>
                  <a:glow>
                    <a:srgbClr val="8AF7FF"/>
                  </a:glow>
                  <a:outerShdw blurRad="38100" dist="38100" dir="2700000" algn="tl">
                    <a:schemeClr val="tx1"/>
                  </a:outerShdw>
                </a:effectLst>
              </a:rPr>
              <a:t/>
            </a:r>
            <a:br>
              <a:rPr lang="en-US" sz="9000" b="1" dirty="0" smtClean="0">
                <a:solidFill>
                  <a:schemeClr val="bg1"/>
                </a:solidFill>
                <a:effectLst>
                  <a:glow>
                    <a:srgbClr val="8AF7FF"/>
                  </a:glow>
                  <a:outerShdw blurRad="38100" dist="38100" dir="2700000" algn="tl">
                    <a:schemeClr val="tx1"/>
                  </a:outerShdw>
                </a:effectLst>
              </a:rPr>
            </a:br>
            <a:r>
              <a:rPr lang="en-US" sz="9000" b="1" dirty="0" smtClean="0">
                <a:solidFill>
                  <a:schemeClr val="bg1"/>
                </a:solidFill>
                <a:effectLst>
                  <a:glow>
                    <a:srgbClr val="8AF7FF"/>
                  </a:glow>
                  <a:outerShdw blurRad="38100" dist="38100" dir="2700000" algn="tl">
                    <a:schemeClr val="tx1"/>
                  </a:outerShdw>
                </a:effectLst>
              </a:rPr>
              <a:t>the </a:t>
            </a:r>
            <a:r>
              <a:rPr lang="en-US" sz="9000" b="1" dirty="0">
                <a:solidFill>
                  <a:schemeClr val="bg1"/>
                </a:solidFill>
                <a:effectLst>
                  <a:glow>
                    <a:srgbClr val="8AF7FF"/>
                  </a:glow>
                  <a:outerShdw blurRad="38100" dist="38100" dir="2700000" algn="tl">
                    <a:schemeClr val="tx1"/>
                  </a:outerShdw>
                </a:effectLst>
              </a:rPr>
              <a:t>local church?</a:t>
            </a:r>
          </a:p>
        </p:txBody>
      </p:sp>
    </p:spTree>
    <p:extLst>
      <p:ext uri="{BB962C8B-B14F-4D97-AF65-F5344CB8AC3E}">
        <p14:creationId xmlns:p14="http://schemas.microsoft.com/office/powerpoint/2010/main" val="215965565"/>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811C4B9-2F36-4A30-B583-870FF9351051}"/>
              </a:ext>
            </a:extLst>
          </p:cNvPr>
          <p:cNvSpPr txBox="1"/>
          <p:nvPr/>
        </p:nvSpPr>
        <p:spPr>
          <a:xfrm>
            <a:off x="418097" y="1154656"/>
            <a:ext cx="11355805" cy="5336846"/>
          </a:xfrm>
          <a:prstGeom prst="rect">
            <a:avLst/>
          </a:prstGeom>
          <a:noFill/>
        </p:spPr>
        <p:txBody>
          <a:bodyPr wrap="square" rtlCol="0">
            <a:spAutoFit/>
          </a:bodyPr>
          <a:lstStyle/>
          <a:p>
            <a:pPr algn="ctr">
              <a:lnSpc>
                <a:spcPct val="80000"/>
              </a:lnSpc>
              <a:spcBef>
                <a:spcPts val="2400"/>
              </a:spcBef>
            </a:pPr>
            <a:r>
              <a:rPr lang="en-US" sz="52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For </a:t>
            </a:r>
            <a:r>
              <a:rPr lang="en-US" sz="5200" b="1" dirty="0">
                <a:solidFill>
                  <a:schemeClr val="bg1"/>
                </a:solidFill>
                <a:effectLst>
                  <a:glow>
                    <a:srgbClr val="8AF7FF"/>
                  </a:glow>
                  <a:outerShdw blurRad="38100" dist="38100" dir="2700000" algn="tl">
                    <a:schemeClr val="tx1"/>
                  </a:outerShdw>
                </a:effectLst>
                <a:cs typeface="Calibri Light" panose="020F0302020204030204" pitchFamily="34" charset="0"/>
              </a:rPr>
              <a:t>the children of Israel and the children of Levi shall bring the offering of the grain, of the new wine and the oil, to the storerooms </a:t>
            </a:r>
            <a:r>
              <a:rPr lang="en-US" sz="5400" b="1" dirty="0">
                <a:effectLst>
                  <a:glow>
                    <a:srgbClr val="8AF7FF"/>
                  </a:glow>
                  <a:outerShdw blurRad="38100" dist="38100" dir="2700000" algn="tl">
                    <a:schemeClr val="bg1">
                      <a:alpha val="50000"/>
                    </a:schemeClr>
                  </a:outerShdw>
                </a:effectLst>
                <a:cs typeface="Calibri Light" panose="020F0302020204030204" pitchFamily="34" charset="0"/>
              </a:rPr>
              <a:t>where the articles of the sanctuary are</a:t>
            </a:r>
            <a:r>
              <a:rPr lang="en-US" sz="5200" b="1" dirty="0">
                <a:solidFill>
                  <a:schemeClr val="bg1"/>
                </a:solidFill>
                <a:effectLst>
                  <a:glow>
                    <a:srgbClr val="8AF7FF"/>
                  </a:glow>
                  <a:outerShdw blurRad="38100" dist="38100" dir="2700000" algn="tl">
                    <a:schemeClr val="tx1"/>
                  </a:outerShdw>
                </a:effectLst>
                <a:cs typeface="Calibri Light" panose="020F0302020204030204" pitchFamily="34" charset="0"/>
              </a:rPr>
              <a:t>, </a:t>
            </a:r>
            <a:r>
              <a:rPr lang="en-US" sz="5400" b="1" dirty="0">
                <a:effectLst>
                  <a:glow>
                    <a:srgbClr val="8AF7FF"/>
                  </a:glow>
                  <a:outerShdw blurRad="38100" dist="38100" dir="2700000" algn="tl">
                    <a:schemeClr val="bg1">
                      <a:alpha val="50000"/>
                    </a:schemeClr>
                  </a:outerShdw>
                </a:effectLst>
                <a:cs typeface="Calibri Light" panose="020F0302020204030204" pitchFamily="34" charset="0"/>
              </a:rPr>
              <a:t>where the priests who minister and the gatekeepers and the singers are</a:t>
            </a:r>
            <a:r>
              <a:rPr lang="en-US" sz="5200" b="1" dirty="0">
                <a:solidFill>
                  <a:schemeClr val="bg1"/>
                </a:solidFill>
                <a:effectLst>
                  <a:glow>
                    <a:srgbClr val="8AF7FF"/>
                  </a:glow>
                  <a:outerShdw blurRad="38100" dist="38100" dir="2700000" algn="tl">
                    <a:schemeClr val="tx1"/>
                  </a:outerShdw>
                </a:effectLst>
                <a:cs typeface="Calibri Light" panose="020F0302020204030204" pitchFamily="34" charset="0"/>
              </a:rPr>
              <a:t>; and we will not neglect </a:t>
            </a:r>
            <a:r>
              <a:rPr lang="en-US" sz="5400" b="1" dirty="0">
                <a:effectLst>
                  <a:glow>
                    <a:srgbClr val="8AF7FF"/>
                  </a:glow>
                  <a:outerShdw blurRad="38100" dist="38100" dir="2700000" algn="tl">
                    <a:schemeClr val="bg1">
                      <a:alpha val="50000"/>
                    </a:schemeClr>
                  </a:outerShdw>
                </a:effectLst>
                <a:cs typeface="Calibri Light" panose="020F0302020204030204" pitchFamily="34" charset="0"/>
              </a:rPr>
              <a:t>the house of our God</a:t>
            </a:r>
            <a:r>
              <a:rPr lang="en-US" sz="5200" b="1" dirty="0">
                <a:solidFill>
                  <a:schemeClr val="bg1"/>
                </a:solidFill>
                <a:effectLst>
                  <a:glow>
                    <a:srgbClr val="8AF7FF"/>
                  </a:glow>
                  <a:outerShdw blurRad="38100" dist="38100" dir="2700000" algn="tl">
                    <a:schemeClr val="tx1"/>
                  </a:outerShdw>
                </a:effectLst>
                <a:cs typeface="Calibri Light" panose="020F0302020204030204" pitchFamily="34" charset="0"/>
              </a:rPr>
              <a:t>.</a:t>
            </a:r>
          </a:p>
        </p:txBody>
      </p:sp>
      <p:sp>
        <p:nvSpPr>
          <p:cNvPr id="12" name="TextBox 11">
            <a:extLst>
              <a:ext uri="{FF2B5EF4-FFF2-40B4-BE49-F238E27FC236}">
                <a16:creationId xmlns:a16="http://schemas.microsoft.com/office/drawing/2014/main" id="{D811C4B9-2F36-4A30-B583-870FF9351051}"/>
              </a:ext>
            </a:extLst>
          </p:cNvPr>
          <p:cNvSpPr txBox="1"/>
          <p:nvPr/>
        </p:nvSpPr>
        <p:spPr>
          <a:xfrm>
            <a:off x="0" y="454656"/>
            <a:ext cx="12192000" cy="700000"/>
          </a:xfrm>
          <a:prstGeom prst="rect">
            <a:avLst/>
          </a:prstGeom>
          <a:noFill/>
        </p:spPr>
        <p:txBody>
          <a:bodyPr wrap="square" rtlCol="0">
            <a:spAutoFit/>
          </a:bodyPr>
          <a:lstStyle/>
          <a:p>
            <a:pPr algn="ctr">
              <a:lnSpc>
                <a:spcPct val="70000"/>
              </a:lnSpc>
            </a:pPr>
            <a:r>
              <a:rPr lang="en-US" sz="5200" b="1" u="sng" dirty="0" smtClean="0">
                <a:solidFill>
                  <a:schemeClr val="bg1"/>
                </a:solidFill>
                <a:effectLst>
                  <a:glow>
                    <a:srgbClr val="8AF7FF"/>
                  </a:glow>
                  <a:outerShdw blurRad="38100" dist="38100" dir="2700000" algn="tl">
                    <a:schemeClr val="tx1"/>
                  </a:outerShdw>
                </a:effectLst>
              </a:rPr>
              <a:t>Nehemiah </a:t>
            </a:r>
            <a:r>
              <a:rPr lang="en-US" sz="5200" b="1" u="sng" dirty="0">
                <a:solidFill>
                  <a:schemeClr val="bg1"/>
                </a:solidFill>
                <a:effectLst>
                  <a:glow>
                    <a:srgbClr val="8AF7FF"/>
                  </a:glow>
                  <a:outerShdw blurRad="38100" dist="38100" dir="2700000" algn="tl">
                    <a:schemeClr val="tx1"/>
                  </a:outerShdw>
                </a:effectLst>
              </a:rPr>
              <a:t>10:39 </a:t>
            </a:r>
          </a:p>
        </p:txBody>
      </p:sp>
    </p:spTree>
    <p:extLst>
      <p:ext uri="{BB962C8B-B14F-4D97-AF65-F5344CB8AC3E}">
        <p14:creationId xmlns:p14="http://schemas.microsoft.com/office/powerpoint/2010/main" val="41917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1C4B9-2F36-4A30-B583-870FF9351051}"/>
              </a:ext>
            </a:extLst>
          </p:cNvPr>
          <p:cNvSpPr txBox="1"/>
          <p:nvPr/>
        </p:nvSpPr>
        <p:spPr>
          <a:xfrm>
            <a:off x="1837543" y="5147228"/>
            <a:ext cx="8650707" cy="1406154"/>
          </a:xfrm>
          <a:prstGeom prst="rect">
            <a:avLst/>
          </a:prstGeom>
          <a:noFill/>
        </p:spPr>
        <p:txBody>
          <a:bodyPr wrap="square" rtlCol="0">
            <a:spAutoFit/>
          </a:bodyPr>
          <a:lstStyle/>
          <a:p>
            <a:pPr algn="ctr">
              <a:lnSpc>
                <a:spcPct val="85000"/>
              </a:lnSpc>
            </a:pPr>
            <a:r>
              <a:rPr lang="en-US" sz="5000" b="1" dirty="0" smtClean="0">
                <a:solidFill>
                  <a:schemeClr val="bg1"/>
                </a:solidFill>
                <a:effectLst>
                  <a:glow>
                    <a:srgbClr val="8AF7FF"/>
                  </a:glow>
                  <a:outerShdw blurRad="38100" dist="38100" dir="2700000" algn="tl">
                    <a:schemeClr val="tx1"/>
                  </a:outerShdw>
                </a:effectLst>
              </a:rPr>
              <a:t>WEEK 3 | </a:t>
            </a:r>
            <a:r>
              <a:rPr lang="en-US" sz="5000" b="1" dirty="0">
                <a:solidFill>
                  <a:schemeClr val="bg1"/>
                </a:solidFill>
                <a:effectLst>
                  <a:glow>
                    <a:srgbClr val="8AF7FF"/>
                  </a:glow>
                  <a:outerShdw blurRad="38100" dist="38100" dir="2700000" algn="tl">
                    <a:schemeClr val="tx1"/>
                  </a:outerShdw>
                </a:effectLst>
              </a:rPr>
              <a:t>Do We Really Need </a:t>
            </a:r>
            <a:r>
              <a:rPr lang="en-US" sz="5000" b="1" dirty="0" smtClean="0">
                <a:solidFill>
                  <a:schemeClr val="bg1"/>
                </a:solidFill>
                <a:effectLst>
                  <a:glow>
                    <a:srgbClr val="8AF7FF"/>
                  </a:glow>
                  <a:outerShdw blurRad="38100" dist="38100" dir="2700000" algn="tl">
                    <a:schemeClr val="tx1"/>
                  </a:outerShdw>
                </a:effectLst>
              </a:rPr>
              <a:t/>
            </a:r>
            <a:br>
              <a:rPr lang="en-US" sz="5000" b="1" dirty="0" smtClean="0">
                <a:solidFill>
                  <a:schemeClr val="bg1"/>
                </a:solidFill>
                <a:effectLst>
                  <a:glow>
                    <a:srgbClr val="8AF7FF"/>
                  </a:glow>
                  <a:outerShdw blurRad="38100" dist="38100" dir="2700000" algn="tl">
                    <a:schemeClr val="tx1"/>
                  </a:outerShdw>
                </a:effectLst>
              </a:rPr>
            </a:br>
            <a:r>
              <a:rPr lang="en-US" sz="5000" b="1" dirty="0" smtClean="0">
                <a:solidFill>
                  <a:schemeClr val="bg1"/>
                </a:solidFill>
                <a:effectLst>
                  <a:glow>
                    <a:srgbClr val="8AF7FF"/>
                  </a:glow>
                  <a:outerShdw blurRad="38100" dist="38100" dir="2700000" algn="tl">
                    <a:schemeClr val="tx1"/>
                  </a:outerShdw>
                </a:effectLst>
              </a:rPr>
              <a:t>to </a:t>
            </a:r>
            <a:r>
              <a:rPr lang="en-US" sz="5000" b="1" dirty="0">
                <a:solidFill>
                  <a:schemeClr val="bg1"/>
                </a:solidFill>
                <a:effectLst>
                  <a:glow>
                    <a:srgbClr val="8AF7FF"/>
                  </a:glow>
                  <a:outerShdw blurRad="38100" dist="38100" dir="2700000" algn="tl">
                    <a:schemeClr val="tx1"/>
                  </a:outerShdw>
                </a:effectLst>
              </a:rPr>
              <a:t>Give Tithes and Offerings?</a:t>
            </a:r>
          </a:p>
        </p:txBody>
      </p:sp>
    </p:spTree>
    <p:extLst>
      <p:ext uri="{BB962C8B-B14F-4D97-AF65-F5344CB8AC3E}">
        <p14:creationId xmlns:p14="http://schemas.microsoft.com/office/powerpoint/2010/main" val="370043420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811C4B9-2F36-4A30-B583-870FF9351051}"/>
              </a:ext>
            </a:extLst>
          </p:cNvPr>
          <p:cNvSpPr txBox="1"/>
          <p:nvPr/>
        </p:nvSpPr>
        <p:spPr>
          <a:xfrm>
            <a:off x="436145" y="915675"/>
            <a:ext cx="11319710" cy="2569934"/>
          </a:xfrm>
          <a:prstGeom prst="rect">
            <a:avLst/>
          </a:prstGeom>
          <a:noFill/>
        </p:spPr>
        <p:txBody>
          <a:bodyPr wrap="square" rtlCol="0">
            <a:spAutoFit/>
          </a:bodyPr>
          <a:lstStyle/>
          <a:p>
            <a:pPr algn="ctr">
              <a:lnSpc>
                <a:spcPct val="80000"/>
              </a:lnSpc>
              <a:spcBef>
                <a:spcPts val="2400"/>
              </a:spcBef>
            </a:pPr>
            <a:r>
              <a:rPr lang="en-US" sz="4800" b="1" dirty="0">
                <a:solidFill>
                  <a:schemeClr val="bg1"/>
                </a:solidFill>
                <a:effectLst>
                  <a:glow>
                    <a:srgbClr val="8AF7FF"/>
                  </a:glow>
                  <a:outerShdw blurRad="38100" dist="38100" dir="2700000" algn="tl">
                    <a:schemeClr val="tx1"/>
                  </a:outerShdw>
                </a:effectLst>
                <a:cs typeface="Calibri Light" panose="020F0302020204030204" pitchFamily="34" charset="0"/>
              </a:rPr>
              <a:t>“This memorial pillar will become </a:t>
            </a:r>
            <a:r>
              <a:rPr lang="en-US" sz="5000" b="1" dirty="0">
                <a:effectLst>
                  <a:glow>
                    <a:srgbClr val="8AF7FF"/>
                  </a:glow>
                  <a:outerShdw blurRad="38100" dist="38100" dir="2700000" algn="tl">
                    <a:schemeClr val="bg1">
                      <a:alpha val="50000"/>
                    </a:schemeClr>
                  </a:outerShdw>
                </a:effectLst>
                <a:cs typeface="Calibri Light" panose="020F0302020204030204" pitchFamily="34" charset="0"/>
              </a:rPr>
              <a:t>a place for worshiping God (shall be God’s house)</a:t>
            </a:r>
            <a:r>
              <a:rPr lang="en-US" sz="4800" b="1" dirty="0">
                <a:solidFill>
                  <a:schemeClr val="bg1"/>
                </a:solidFill>
                <a:effectLst>
                  <a:glow>
                    <a:srgbClr val="8AF7FF"/>
                  </a:glow>
                  <a:outerShdw blurRad="38100" dist="38100" dir="2700000" algn="tl">
                    <a:schemeClr val="tx1"/>
                  </a:outerShdw>
                </a:effectLst>
                <a:cs typeface="Calibri Light" panose="020F0302020204030204" pitchFamily="34" charset="0"/>
              </a:rPr>
              <a:t>,</a:t>
            </a:r>
            <a:r>
              <a:rPr lang="en-US" sz="5000" b="1" dirty="0">
                <a:solidFill>
                  <a:schemeClr val="bg1"/>
                </a:solidFill>
                <a:effectLst>
                  <a:glow>
                    <a:srgbClr val="8AF7FF"/>
                  </a:glow>
                  <a:outerShdw blurRad="38100" dist="38100" dir="2700000" algn="tl">
                    <a:schemeClr val="tx1"/>
                  </a:outerShdw>
                </a:effectLst>
                <a:cs typeface="Calibri Light" panose="020F0302020204030204" pitchFamily="34" charset="0"/>
              </a:rPr>
              <a:t> </a:t>
            </a:r>
            <a:r>
              <a:rPr lang="en-US" sz="4800" b="1" dirty="0">
                <a:solidFill>
                  <a:schemeClr val="bg1"/>
                </a:solidFill>
                <a:effectLst>
                  <a:glow>
                    <a:srgbClr val="8AF7FF"/>
                  </a:glow>
                  <a:outerShdw blurRad="38100" dist="38100" dir="2700000" algn="tl">
                    <a:schemeClr val="tx1"/>
                  </a:outerShdw>
                </a:effectLst>
                <a:cs typeface="Calibri Light" panose="020F0302020204030204" pitchFamily="34" charset="0"/>
              </a:rPr>
              <a:t>and I will give God a tenth of everything he gives me</a:t>
            </a:r>
            <a:r>
              <a:rPr lang="en-US" sz="48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a:t>
            </a:r>
            <a:endParaRPr lang="en-US" sz="4800" b="1" dirty="0">
              <a:solidFill>
                <a:schemeClr val="bg1"/>
              </a:solidFill>
              <a:effectLst>
                <a:glow>
                  <a:srgbClr val="8AF7FF"/>
                </a:glow>
                <a:outerShdw blurRad="38100" dist="38100" dir="2700000" algn="tl">
                  <a:schemeClr val="tx1"/>
                </a:outerShdw>
              </a:effectLst>
              <a:cs typeface="Calibri Light" panose="020F0302020204030204" pitchFamily="34" charset="0"/>
            </a:endParaRPr>
          </a:p>
        </p:txBody>
      </p:sp>
      <p:sp>
        <p:nvSpPr>
          <p:cNvPr id="12" name="TextBox 11">
            <a:extLst>
              <a:ext uri="{FF2B5EF4-FFF2-40B4-BE49-F238E27FC236}">
                <a16:creationId xmlns:a16="http://schemas.microsoft.com/office/drawing/2014/main" id="{D811C4B9-2F36-4A30-B583-870FF9351051}"/>
              </a:ext>
            </a:extLst>
          </p:cNvPr>
          <p:cNvSpPr txBox="1"/>
          <p:nvPr/>
        </p:nvSpPr>
        <p:spPr>
          <a:xfrm>
            <a:off x="192505" y="298240"/>
            <a:ext cx="11802980" cy="665567"/>
          </a:xfrm>
          <a:prstGeom prst="rect">
            <a:avLst/>
          </a:prstGeom>
          <a:noFill/>
        </p:spPr>
        <p:txBody>
          <a:bodyPr wrap="square" rtlCol="0">
            <a:spAutoFit/>
          </a:bodyPr>
          <a:lstStyle/>
          <a:p>
            <a:pPr algn="ctr">
              <a:lnSpc>
                <a:spcPct val="70000"/>
              </a:lnSpc>
            </a:pPr>
            <a:r>
              <a:rPr lang="en-US" sz="4800" b="1" u="sng" dirty="0" smtClean="0">
                <a:solidFill>
                  <a:schemeClr val="bg1"/>
                </a:solidFill>
                <a:effectLst>
                  <a:glow>
                    <a:srgbClr val="8AF7FF"/>
                  </a:glow>
                  <a:outerShdw blurRad="38100" dist="38100" dir="2700000" algn="tl">
                    <a:schemeClr val="tx1"/>
                  </a:outerShdw>
                </a:effectLst>
              </a:rPr>
              <a:t>Genesis </a:t>
            </a:r>
            <a:r>
              <a:rPr lang="en-US" sz="4800" b="1" u="sng" dirty="0">
                <a:solidFill>
                  <a:schemeClr val="bg1"/>
                </a:solidFill>
                <a:effectLst>
                  <a:glow>
                    <a:srgbClr val="8AF7FF"/>
                  </a:glow>
                  <a:outerShdw blurRad="38100" dist="38100" dir="2700000" algn="tl">
                    <a:schemeClr val="tx1"/>
                  </a:outerShdw>
                </a:effectLst>
              </a:rPr>
              <a:t>28:22 </a:t>
            </a:r>
          </a:p>
        </p:txBody>
      </p:sp>
      <p:sp>
        <p:nvSpPr>
          <p:cNvPr id="4" name="TextBox 3">
            <a:extLst>
              <a:ext uri="{FF2B5EF4-FFF2-40B4-BE49-F238E27FC236}">
                <a16:creationId xmlns:a16="http://schemas.microsoft.com/office/drawing/2014/main" id="{D811C4B9-2F36-4A30-B583-870FF9351051}"/>
              </a:ext>
            </a:extLst>
          </p:cNvPr>
          <p:cNvSpPr txBox="1"/>
          <p:nvPr/>
        </p:nvSpPr>
        <p:spPr>
          <a:xfrm>
            <a:off x="436145" y="4155928"/>
            <a:ext cx="11319710" cy="2470805"/>
          </a:xfrm>
          <a:prstGeom prst="rect">
            <a:avLst/>
          </a:prstGeom>
          <a:noFill/>
        </p:spPr>
        <p:txBody>
          <a:bodyPr wrap="square" rtlCol="0">
            <a:spAutoFit/>
          </a:bodyPr>
          <a:lstStyle/>
          <a:p>
            <a:pPr algn="ctr">
              <a:lnSpc>
                <a:spcPct val="80000"/>
              </a:lnSpc>
              <a:spcBef>
                <a:spcPts val="2400"/>
              </a:spcBef>
            </a:pPr>
            <a:r>
              <a:rPr lang="en-US" sz="4800" b="1" dirty="0">
                <a:solidFill>
                  <a:schemeClr val="bg1"/>
                </a:solidFill>
                <a:effectLst>
                  <a:glow>
                    <a:srgbClr val="8AF7FF"/>
                  </a:glow>
                  <a:outerShdw blurRad="38100" dist="38100" dir="2700000" algn="tl">
                    <a:schemeClr val="tx1"/>
                  </a:outerShdw>
                </a:effectLst>
                <a:cs typeface="Calibri Light" panose="020F0302020204030204" pitchFamily="34" charset="0"/>
              </a:rPr>
              <a:t>Those </a:t>
            </a:r>
            <a:r>
              <a:rPr lang="en-US" sz="48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who </a:t>
            </a:r>
            <a:r>
              <a:rPr lang="en-US" sz="4800" b="1" dirty="0">
                <a:solidFill>
                  <a:schemeClr val="bg1"/>
                </a:solidFill>
                <a:effectLst>
                  <a:glow>
                    <a:srgbClr val="8AF7FF"/>
                  </a:glow>
                  <a:outerShdw blurRad="38100" dist="38100" dir="2700000" algn="tl">
                    <a:schemeClr val="tx1"/>
                  </a:outerShdw>
                </a:effectLst>
                <a:cs typeface="Calibri Light" panose="020F0302020204030204" pitchFamily="34" charset="0"/>
              </a:rPr>
              <a:t>serve at the altar share in what is offered on the altar… Those who preach the gospel should receive their living from the gospel.</a:t>
            </a:r>
          </a:p>
        </p:txBody>
      </p:sp>
      <p:sp>
        <p:nvSpPr>
          <p:cNvPr id="5" name="TextBox 4">
            <a:extLst>
              <a:ext uri="{FF2B5EF4-FFF2-40B4-BE49-F238E27FC236}">
                <a16:creationId xmlns:a16="http://schemas.microsoft.com/office/drawing/2014/main" id="{D811C4B9-2F36-4A30-B583-870FF9351051}"/>
              </a:ext>
            </a:extLst>
          </p:cNvPr>
          <p:cNvSpPr txBox="1"/>
          <p:nvPr/>
        </p:nvSpPr>
        <p:spPr>
          <a:xfrm>
            <a:off x="192505" y="3550525"/>
            <a:ext cx="11802980" cy="642612"/>
          </a:xfrm>
          <a:prstGeom prst="rect">
            <a:avLst/>
          </a:prstGeom>
          <a:noFill/>
        </p:spPr>
        <p:txBody>
          <a:bodyPr wrap="square" rtlCol="0">
            <a:spAutoFit/>
          </a:bodyPr>
          <a:lstStyle/>
          <a:p>
            <a:pPr algn="ctr">
              <a:lnSpc>
                <a:spcPct val="70000"/>
              </a:lnSpc>
            </a:pPr>
            <a:r>
              <a:rPr lang="en-US" sz="4800" b="1" u="sng" dirty="0" smtClean="0">
                <a:solidFill>
                  <a:schemeClr val="bg1"/>
                </a:solidFill>
                <a:effectLst>
                  <a:glow>
                    <a:srgbClr val="8AF7FF"/>
                  </a:glow>
                  <a:outerShdw blurRad="38100" dist="38100" dir="2700000" algn="tl">
                    <a:schemeClr val="tx1"/>
                  </a:outerShdw>
                </a:effectLst>
              </a:rPr>
              <a:t>1 </a:t>
            </a:r>
            <a:r>
              <a:rPr lang="en-US" sz="4800" b="1" u="sng" dirty="0">
                <a:solidFill>
                  <a:schemeClr val="bg1"/>
                </a:solidFill>
                <a:effectLst>
                  <a:glow>
                    <a:srgbClr val="8AF7FF"/>
                  </a:glow>
                  <a:outerShdw blurRad="38100" dist="38100" dir="2700000" algn="tl">
                    <a:schemeClr val="tx1"/>
                  </a:outerShdw>
                </a:effectLst>
              </a:rPr>
              <a:t>Corinthians 9:13-14 </a:t>
            </a:r>
          </a:p>
        </p:txBody>
      </p:sp>
    </p:spTree>
    <p:extLst>
      <p:ext uri="{BB962C8B-B14F-4D97-AF65-F5344CB8AC3E}">
        <p14:creationId xmlns:p14="http://schemas.microsoft.com/office/powerpoint/2010/main" val="338919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1" y="1470765"/>
            <a:ext cx="12191999" cy="3437672"/>
          </a:xfrm>
          <a:prstGeom prst="rect">
            <a:avLst/>
          </a:prstGeom>
          <a:noFill/>
        </p:spPr>
        <p:txBody>
          <a:bodyPr wrap="square" rtlCol="0">
            <a:spAutoFit/>
          </a:bodyPr>
          <a:lstStyle/>
          <a:p>
            <a:pPr algn="ctr">
              <a:lnSpc>
                <a:spcPct val="85000"/>
              </a:lnSpc>
            </a:pPr>
            <a:r>
              <a:rPr lang="en-US" sz="8500" b="1" dirty="0" smtClean="0">
                <a:solidFill>
                  <a:schemeClr val="bg1"/>
                </a:solidFill>
                <a:effectLst>
                  <a:glow>
                    <a:srgbClr val="8AF7FF"/>
                  </a:glow>
                  <a:outerShdw blurRad="38100" dist="38100" dir="2700000" algn="tl">
                    <a:schemeClr val="tx1"/>
                  </a:outerShdw>
                </a:effectLst>
              </a:rPr>
              <a:t>Should </a:t>
            </a:r>
            <a:r>
              <a:rPr lang="en-US" sz="8500" b="1" dirty="0">
                <a:solidFill>
                  <a:schemeClr val="bg1"/>
                </a:solidFill>
                <a:effectLst>
                  <a:glow>
                    <a:srgbClr val="8AF7FF"/>
                  </a:glow>
                  <a:outerShdw blurRad="38100" dist="38100" dir="2700000" algn="tl">
                    <a:schemeClr val="tx1"/>
                  </a:outerShdw>
                </a:effectLst>
              </a:rPr>
              <a:t>you tithe on </a:t>
            </a:r>
            <a:r>
              <a:rPr lang="en-US" sz="8500" b="1" dirty="0" smtClean="0">
                <a:solidFill>
                  <a:schemeClr val="bg1"/>
                </a:solidFill>
                <a:effectLst>
                  <a:glow>
                    <a:srgbClr val="8AF7FF"/>
                  </a:glow>
                  <a:outerShdw blurRad="38100" dist="38100" dir="2700000" algn="tl">
                    <a:schemeClr val="tx1"/>
                  </a:outerShdw>
                </a:effectLst>
              </a:rPr>
              <a:t/>
            </a:r>
            <a:br>
              <a:rPr lang="en-US" sz="8500" b="1" dirty="0" smtClean="0">
                <a:solidFill>
                  <a:schemeClr val="bg1"/>
                </a:solidFill>
                <a:effectLst>
                  <a:glow>
                    <a:srgbClr val="8AF7FF"/>
                  </a:glow>
                  <a:outerShdw blurRad="38100" dist="38100" dir="2700000" algn="tl">
                    <a:schemeClr val="tx1"/>
                  </a:outerShdw>
                </a:effectLst>
              </a:rPr>
            </a:br>
            <a:r>
              <a:rPr lang="en-US" sz="8500" b="1" dirty="0" smtClean="0">
                <a:solidFill>
                  <a:schemeClr val="bg1"/>
                </a:solidFill>
                <a:effectLst>
                  <a:glow>
                    <a:srgbClr val="8AF7FF"/>
                  </a:glow>
                  <a:outerShdw blurRad="38100" dist="38100" dir="2700000" algn="tl">
                    <a:schemeClr val="tx1"/>
                  </a:outerShdw>
                </a:effectLst>
              </a:rPr>
              <a:t>your </a:t>
            </a:r>
            <a:r>
              <a:rPr lang="en-US" sz="8500" b="1" dirty="0">
                <a:solidFill>
                  <a:schemeClr val="bg1"/>
                </a:solidFill>
                <a:effectLst>
                  <a:glow>
                    <a:srgbClr val="8AF7FF"/>
                  </a:glow>
                  <a:outerShdw blurRad="38100" dist="38100" dir="2700000" algn="tl">
                    <a:schemeClr val="tx1"/>
                  </a:outerShdw>
                </a:effectLst>
              </a:rPr>
              <a:t>net income or </a:t>
            </a:r>
            <a:r>
              <a:rPr lang="en-US" sz="8500" b="1" dirty="0" smtClean="0">
                <a:solidFill>
                  <a:schemeClr val="bg1"/>
                </a:solidFill>
                <a:effectLst>
                  <a:glow>
                    <a:srgbClr val="8AF7FF"/>
                  </a:glow>
                  <a:outerShdw blurRad="38100" dist="38100" dir="2700000" algn="tl">
                    <a:schemeClr val="tx1"/>
                  </a:outerShdw>
                </a:effectLst>
              </a:rPr>
              <a:t/>
            </a:r>
            <a:br>
              <a:rPr lang="en-US" sz="8500" b="1" dirty="0" smtClean="0">
                <a:solidFill>
                  <a:schemeClr val="bg1"/>
                </a:solidFill>
                <a:effectLst>
                  <a:glow>
                    <a:srgbClr val="8AF7FF"/>
                  </a:glow>
                  <a:outerShdw blurRad="38100" dist="38100" dir="2700000" algn="tl">
                    <a:schemeClr val="tx1"/>
                  </a:outerShdw>
                </a:effectLst>
              </a:rPr>
            </a:br>
            <a:r>
              <a:rPr lang="en-US" sz="8500" b="1" dirty="0" smtClean="0">
                <a:solidFill>
                  <a:schemeClr val="bg1"/>
                </a:solidFill>
                <a:effectLst>
                  <a:glow>
                    <a:srgbClr val="8AF7FF"/>
                  </a:glow>
                  <a:outerShdw blurRad="38100" dist="38100" dir="2700000" algn="tl">
                    <a:schemeClr val="tx1"/>
                  </a:outerShdw>
                </a:effectLst>
              </a:rPr>
              <a:t>your </a:t>
            </a:r>
            <a:r>
              <a:rPr lang="en-US" sz="8500" b="1" dirty="0">
                <a:solidFill>
                  <a:schemeClr val="bg1"/>
                </a:solidFill>
                <a:effectLst>
                  <a:glow>
                    <a:srgbClr val="8AF7FF"/>
                  </a:glow>
                  <a:outerShdw blurRad="38100" dist="38100" dir="2700000" algn="tl">
                    <a:schemeClr val="tx1"/>
                  </a:outerShdw>
                </a:effectLst>
              </a:rPr>
              <a:t>gross income?</a:t>
            </a:r>
          </a:p>
        </p:txBody>
      </p:sp>
    </p:spTree>
    <p:extLst>
      <p:ext uri="{BB962C8B-B14F-4D97-AF65-F5344CB8AC3E}">
        <p14:creationId xmlns:p14="http://schemas.microsoft.com/office/powerpoint/2010/main" val="727664894"/>
      </p:ext>
    </p:extLst>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1" y="1591080"/>
            <a:ext cx="12191999" cy="3437672"/>
          </a:xfrm>
          <a:prstGeom prst="rect">
            <a:avLst/>
          </a:prstGeom>
          <a:noFill/>
        </p:spPr>
        <p:txBody>
          <a:bodyPr wrap="square" rtlCol="0">
            <a:spAutoFit/>
          </a:bodyPr>
          <a:lstStyle/>
          <a:p>
            <a:pPr algn="ctr">
              <a:lnSpc>
                <a:spcPct val="85000"/>
              </a:lnSpc>
            </a:pPr>
            <a:r>
              <a:rPr lang="en-US" sz="8500" b="1" dirty="0" smtClean="0">
                <a:solidFill>
                  <a:schemeClr val="bg1"/>
                </a:solidFill>
                <a:effectLst>
                  <a:glow>
                    <a:srgbClr val="8AF7FF"/>
                  </a:glow>
                  <a:outerShdw blurRad="38100" dist="38100" dir="2700000" algn="tl">
                    <a:schemeClr val="tx1"/>
                  </a:outerShdw>
                </a:effectLst>
              </a:rPr>
              <a:t>What </a:t>
            </a:r>
            <a:r>
              <a:rPr lang="en-US" sz="8500" b="1" dirty="0">
                <a:solidFill>
                  <a:schemeClr val="bg1"/>
                </a:solidFill>
                <a:effectLst>
                  <a:glow>
                    <a:srgbClr val="8AF7FF"/>
                  </a:glow>
                  <a:outerShdw blurRad="38100" dist="38100" dir="2700000" algn="tl">
                    <a:schemeClr val="tx1"/>
                  </a:outerShdw>
                </a:effectLst>
              </a:rPr>
              <a:t>is the difference between a tithe </a:t>
            </a:r>
            <a:r>
              <a:rPr lang="en-US" sz="8500" b="1" dirty="0" smtClean="0">
                <a:solidFill>
                  <a:schemeClr val="bg1"/>
                </a:solidFill>
                <a:effectLst>
                  <a:glow>
                    <a:srgbClr val="8AF7FF"/>
                  </a:glow>
                  <a:outerShdw blurRad="38100" dist="38100" dir="2700000" algn="tl">
                    <a:schemeClr val="tx1"/>
                  </a:outerShdw>
                </a:effectLst>
              </a:rPr>
              <a:t/>
            </a:r>
            <a:br>
              <a:rPr lang="en-US" sz="8500" b="1" dirty="0" smtClean="0">
                <a:solidFill>
                  <a:schemeClr val="bg1"/>
                </a:solidFill>
                <a:effectLst>
                  <a:glow>
                    <a:srgbClr val="8AF7FF"/>
                  </a:glow>
                  <a:outerShdw blurRad="38100" dist="38100" dir="2700000" algn="tl">
                    <a:schemeClr val="tx1"/>
                  </a:outerShdw>
                </a:effectLst>
              </a:rPr>
            </a:br>
            <a:r>
              <a:rPr lang="en-US" sz="8500" b="1" dirty="0" smtClean="0">
                <a:solidFill>
                  <a:schemeClr val="bg1"/>
                </a:solidFill>
                <a:effectLst>
                  <a:glow>
                    <a:srgbClr val="8AF7FF"/>
                  </a:glow>
                  <a:outerShdw blurRad="38100" dist="38100" dir="2700000" algn="tl">
                    <a:schemeClr val="tx1"/>
                  </a:outerShdw>
                </a:effectLst>
              </a:rPr>
              <a:t>and </a:t>
            </a:r>
            <a:r>
              <a:rPr lang="en-US" sz="8500" b="1" dirty="0">
                <a:solidFill>
                  <a:schemeClr val="bg1"/>
                </a:solidFill>
                <a:effectLst>
                  <a:glow>
                    <a:srgbClr val="8AF7FF"/>
                  </a:glow>
                  <a:outerShdw blurRad="38100" dist="38100" dir="2700000" algn="tl">
                    <a:schemeClr val="tx1"/>
                  </a:outerShdw>
                </a:effectLst>
              </a:rPr>
              <a:t>an offering?</a:t>
            </a:r>
          </a:p>
        </p:txBody>
      </p:sp>
    </p:spTree>
    <p:extLst>
      <p:ext uri="{BB962C8B-B14F-4D97-AF65-F5344CB8AC3E}">
        <p14:creationId xmlns:p14="http://schemas.microsoft.com/office/powerpoint/2010/main" val="3392158186"/>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228600" y="383844"/>
            <a:ext cx="11718758" cy="5320431"/>
          </a:xfrm>
          <a:prstGeom prst="rect">
            <a:avLst/>
          </a:prstGeom>
          <a:noFill/>
        </p:spPr>
        <p:txBody>
          <a:bodyPr wrap="square" rtlCol="0">
            <a:spAutoFit/>
          </a:bodyPr>
          <a:lstStyle/>
          <a:p>
            <a:pPr algn="ctr">
              <a:lnSpc>
                <a:spcPct val="85000"/>
              </a:lnSpc>
              <a:spcAft>
                <a:spcPts val="1400"/>
              </a:spcAft>
            </a:pPr>
            <a:r>
              <a:rPr lang="en-US" sz="5400" b="1" dirty="0" smtClean="0">
                <a:solidFill>
                  <a:schemeClr val="bg1"/>
                </a:solidFill>
                <a:effectLst>
                  <a:glow>
                    <a:srgbClr val="8AF7FF"/>
                  </a:glow>
                  <a:outerShdw blurRad="38100" dist="38100" dir="2700000" algn="tl">
                    <a:schemeClr val="tx1"/>
                  </a:outerShdw>
                </a:effectLst>
              </a:rPr>
              <a:t>an</a:t>
            </a:r>
            <a:r>
              <a:rPr lang="en-US" sz="5400" b="1" spc="-150" dirty="0" smtClean="0">
                <a:solidFill>
                  <a:schemeClr val="bg1"/>
                </a:solidFill>
                <a:effectLst>
                  <a:glow>
                    <a:srgbClr val="8AF7FF"/>
                  </a:glow>
                  <a:outerShdw blurRad="38100" dist="38100" dir="2700000" algn="tl">
                    <a:schemeClr val="tx1"/>
                  </a:outerShdw>
                </a:effectLst>
              </a:rPr>
              <a:t> </a:t>
            </a:r>
            <a:r>
              <a:rPr lang="en-US" sz="5600" b="1" dirty="0" smtClean="0">
                <a:effectLst>
                  <a:glow>
                    <a:srgbClr val="8AF7FF"/>
                  </a:glow>
                  <a:outerShdw blurRad="38100" dist="38100" dir="2700000" algn="tl">
                    <a:schemeClr val="bg1">
                      <a:alpha val="50000"/>
                    </a:schemeClr>
                  </a:outerShdw>
                </a:effectLst>
              </a:rPr>
              <a:t>offering</a:t>
            </a:r>
            <a:r>
              <a:rPr lang="en-US" sz="5400" b="1" dirty="0" smtClean="0">
                <a:solidFill>
                  <a:schemeClr val="bg1"/>
                </a:solidFill>
                <a:effectLst>
                  <a:glow>
                    <a:srgbClr val="8AF7FF"/>
                  </a:glow>
                  <a:outerShdw blurRad="38100" dist="38100" dir="2700000" algn="tl">
                    <a:schemeClr val="tx1"/>
                  </a:outerShdw>
                </a:effectLst>
              </a:rPr>
              <a:t>- above </a:t>
            </a:r>
            <a:r>
              <a:rPr lang="en-US" sz="5400" b="1" dirty="0">
                <a:solidFill>
                  <a:schemeClr val="bg1"/>
                </a:solidFill>
                <a:effectLst>
                  <a:glow>
                    <a:srgbClr val="8AF7FF"/>
                  </a:glow>
                  <a:outerShdw blurRad="38100" dist="38100" dir="2700000" algn="tl">
                    <a:schemeClr val="tx1"/>
                  </a:outerShdw>
                </a:effectLst>
              </a:rPr>
              <a:t>and beyond the </a:t>
            </a:r>
            <a:r>
              <a:rPr lang="en-US" sz="5400" b="1" dirty="0" smtClean="0">
                <a:solidFill>
                  <a:schemeClr val="bg1"/>
                </a:solidFill>
                <a:effectLst>
                  <a:glow>
                    <a:srgbClr val="8AF7FF"/>
                  </a:glow>
                  <a:outerShdw blurRad="38100" dist="38100" dir="2700000" algn="tl">
                    <a:schemeClr val="tx1"/>
                  </a:outerShdw>
                </a:effectLst>
              </a:rPr>
              <a:t>tithe</a:t>
            </a:r>
          </a:p>
          <a:p>
            <a:pPr marL="685800" indent="-457200">
              <a:lnSpc>
                <a:spcPct val="85000"/>
              </a:lnSpc>
              <a:buFont typeface="Calibri" panose="020F0502020204030204" pitchFamily="34" charset="0"/>
              <a:buChar char="•"/>
            </a:pPr>
            <a:r>
              <a:rPr lang="en-US" sz="5400" b="1" u="sng" dirty="0" smtClean="0">
                <a:solidFill>
                  <a:schemeClr val="bg1"/>
                </a:solidFill>
                <a:effectLst>
                  <a:glow>
                    <a:srgbClr val="8AF7FF"/>
                  </a:glow>
                  <a:outerShdw blurRad="38100" dist="38100" dir="2700000" algn="tl">
                    <a:schemeClr val="tx1"/>
                  </a:outerShdw>
                </a:effectLst>
              </a:rPr>
              <a:t>Old </a:t>
            </a:r>
            <a:r>
              <a:rPr lang="en-US" sz="5400" b="1" u="sng" dirty="0">
                <a:solidFill>
                  <a:schemeClr val="bg1"/>
                </a:solidFill>
                <a:effectLst>
                  <a:glow>
                    <a:srgbClr val="8AF7FF"/>
                  </a:glow>
                  <a:outerShdw blurRad="38100" dist="38100" dir="2700000" algn="tl">
                    <a:schemeClr val="tx1"/>
                  </a:outerShdw>
                </a:effectLst>
              </a:rPr>
              <a:t>Testament</a:t>
            </a:r>
            <a:r>
              <a:rPr lang="en-US" sz="5400" b="1" dirty="0">
                <a:solidFill>
                  <a:schemeClr val="bg1"/>
                </a:solidFill>
                <a:effectLst>
                  <a:glow>
                    <a:srgbClr val="8AF7FF"/>
                  </a:glow>
                  <a:outerShdw blurRad="38100" dist="38100" dir="2700000" algn="tl">
                    <a:schemeClr val="tx1"/>
                  </a:outerShdw>
                </a:effectLst>
              </a:rPr>
              <a:t>: sin offerings, free </a:t>
            </a:r>
            <a:r>
              <a:rPr lang="en-US" sz="5400" b="1" dirty="0" smtClean="0">
                <a:solidFill>
                  <a:schemeClr val="bg1"/>
                </a:solidFill>
                <a:effectLst>
                  <a:glow>
                    <a:srgbClr val="8AF7FF"/>
                  </a:glow>
                  <a:outerShdw blurRad="38100" dist="38100" dir="2700000" algn="tl">
                    <a:schemeClr val="tx1"/>
                  </a:outerShdw>
                </a:effectLst>
              </a:rPr>
              <a:t/>
            </a:r>
            <a:br>
              <a:rPr lang="en-US" sz="5400" b="1" dirty="0" smtClean="0">
                <a:solidFill>
                  <a:schemeClr val="bg1"/>
                </a:solidFill>
                <a:effectLst>
                  <a:glow>
                    <a:srgbClr val="8AF7FF"/>
                  </a:glow>
                  <a:outerShdw blurRad="38100" dist="38100" dir="2700000" algn="tl">
                    <a:schemeClr val="tx1"/>
                  </a:outerShdw>
                </a:effectLst>
              </a:rPr>
            </a:br>
            <a:r>
              <a:rPr lang="en-US" sz="5400" b="1" dirty="0" smtClean="0">
                <a:solidFill>
                  <a:schemeClr val="bg1"/>
                </a:solidFill>
                <a:effectLst>
                  <a:glow>
                    <a:srgbClr val="8AF7FF"/>
                  </a:glow>
                  <a:outerShdw blurRad="38100" dist="38100" dir="2700000" algn="tl">
                    <a:schemeClr val="tx1"/>
                  </a:outerShdw>
                </a:effectLst>
              </a:rPr>
              <a:t>will </a:t>
            </a:r>
            <a:r>
              <a:rPr lang="en-US" sz="5400" b="1" dirty="0">
                <a:solidFill>
                  <a:schemeClr val="bg1"/>
                </a:solidFill>
                <a:effectLst>
                  <a:glow>
                    <a:srgbClr val="8AF7FF"/>
                  </a:glow>
                  <a:outerShdw blurRad="38100" dist="38100" dir="2700000" algn="tl">
                    <a:schemeClr val="tx1"/>
                  </a:outerShdw>
                </a:effectLst>
              </a:rPr>
              <a:t>offerings, first fruit offerings, </a:t>
            </a:r>
            <a:r>
              <a:rPr lang="en-US" sz="5400" b="1" dirty="0" smtClean="0">
                <a:solidFill>
                  <a:schemeClr val="bg1"/>
                </a:solidFill>
                <a:effectLst>
                  <a:glow>
                    <a:srgbClr val="8AF7FF"/>
                  </a:glow>
                  <a:outerShdw blurRad="38100" dist="38100" dir="2700000" algn="tl">
                    <a:schemeClr val="tx1"/>
                  </a:outerShdw>
                </a:effectLst>
              </a:rPr>
              <a:t>etc.</a:t>
            </a:r>
          </a:p>
          <a:p>
            <a:pPr marL="685800" indent="-457200">
              <a:lnSpc>
                <a:spcPct val="85000"/>
              </a:lnSpc>
              <a:spcBef>
                <a:spcPts val="1000"/>
              </a:spcBef>
              <a:buFont typeface="Calibri" panose="020F0502020204030204" pitchFamily="34" charset="0"/>
              <a:buChar char="•"/>
            </a:pPr>
            <a:r>
              <a:rPr lang="en-US" sz="5400" b="1" u="sng" dirty="0" smtClean="0">
                <a:solidFill>
                  <a:schemeClr val="bg1"/>
                </a:solidFill>
                <a:effectLst>
                  <a:glow>
                    <a:srgbClr val="8AF7FF"/>
                  </a:glow>
                  <a:outerShdw blurRad="38100" dist="38100" dir="2700000" algn="tl">
                    <a:schemeClr val="tx1"/>
                  </a:outerShdw>
                </a:effectLst>
              </a:rPr>
              <a:t>New </a:t>
            </a:r>
            <a:r>
              <a:rPr lang="en-US" sz="5400" b="1" u="sng" dirty="0">
                <a:solidFill>
                  <a:schemeClr val="bg1"/>
                </a:solidFill>
                <a:effectLst>
                  <a:glow>
                    <a:srgbClr val="8AF7FF"/>
                  </a:glow>
                  <a:outerShdw blurRad="38100" dist="38100" dir="2700000" algn="tl">
                    <a:schemeClr val="tx1"/>
                  </a:outerShdw>
                </a:effectLst>
              </a:rPr>
              <a:t>Testament</a:t>
            </a:r>
            <a:r>
              <a:rPr lang="en-US" sz="5400" b="1" dirty="0">
                <a:solidFill>
                  <a:schemeClr val="bg1"/>
                </a:solidFill>
                <a:effectLst>
                  <a:glow>
                    <a:srgbClr val="8AF7FF"/>
                  </a:glow>
                  <a:outerShdw blurRad="38100" dist="38100" dir="2700000" algn="tl">
                    <a:schemeClr val="tx1"/>
                  </a:outerShdw>
                </a:effectLst>
              </a:rPr>
              <a:t>: offerings for the poor, collections for other churches, advancing God’s kingdom in other parts of the world, etc.</a:t>
            </a:r>
          </a:p>
        </p:txBody>
      </p:sp>
    </p:spTree>
    <p:extLst>
      <p:ext uri="{BB962C8B-B14F-4D97-AF65-F5344CB8AC3E}">
        <p14:creationId xmlns:p14="http://schemas.microsoft.com/office/powerpoint/2010/main" val="41782754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1" y="2156565"/>
            <a:ext cx="12191999" cy="2457211"/>
          </a:xfrm>
          <a:prstGeom prst="rect">
            <a:avLst/>
          </a:prstGeom>
          <a:noFill/>
        </p:spPr>
        <p:txBody>
          <a:bodyPr wrap="square" rtlCol="0">
            <a:spAutoFit/>
          </a:bodyPr>
          <a:lstStyle/>
          <a:p>
            <a:pPr algn="ctr">
              <a:lnSpc>
                <a:spcPct val="85000"/>
              </a:lnSpc>
            </a:pPr>
            <a:r>
              <a:rPr lang="en-US" sz="9000" b="1" dirty="0" smtClean="0">
                <a:solidFill>
                  <a:schemeClr val="bg1"/>
                </a:solidFill>
                <a:effectLst>
                  <a:glow>
                    <a:srgbClr val="8AF7FF"/>
                  </a:glow>
                  <a:outerShdw blurRad="38100" dist="38100" dir="2700000" algn="tl">
                    <a:schemeClr val="tx1"/>
                  </a:outerShdw>
                </a:effectLst>
              </a:rPr>
              <a:t>Should </a:t>
            </a:r>
            <a:r>
              <a:rPr lang="en-US" sz="9000" b="1" dirty="0">
                <a:solidFill>
                  <a:schemeClr val="bg1"/>
                </a:solidFill>
                <a:effectLst>
                  <a:glow>
                    <a:srgbClr val="8AF7FF"/>
                  </a:glow>
                  <a:outerShdw blurRad="38100" dist="38100" dir="2700000" algn="tl">
                    <a:schemeClr val="tx1"/>
                  </a:outerShdw>
                </a:effectLst>
              </a:rPr>
              <a:t>I keep a record </a:t>
            </a:r>
            <a:r>
              <a:rPr lang="en-US" sz="9000" b="1" dirty="0" smtClean="0">
                <a:solidFill>
                  <a:schemeClr val="bg1"/>
                </a:solidFill>
                <a:effectLst>
                  <a:glow>
                    <a:srgbClr val="8AF7FF"/>
                  </a:glow>
                  <a:outerShdw blurRad="38100" dist="38100" dir="2700000" algn="tl">
                    <a:schemeClr val="tx1"/>
                  </a:outerShdw>
                </a:effectLst>
              </a:rPr>
              <a:t/>
            </a:r>
            <a:br>
              <a:rPr lang="en-US" sz="9000" b="1" dirty="0" smtClean="0">
                <a:solidFill>
                  <a:schemeClr val="bg1"/>
                </a:solidFill>
                <a:effectLst>
                  <a:glow>
                    <a:srgbClr val="8AF7FF"/>
                  </a:glow>
                  <a:outerShdw blurRad="38100" dist="38100" dir="2700000" algn="tl">
                    <a:schemeClr val="tx1"/>
                  </a:outerShdw>
                </a:effectLst>
              </a:rPr>
            </a:br>
            <a:r>
              <a:rPr lang="en-US" sz="9000" b="1" dirty="0" smtClean="0">
                <a:solidFill>
                  <a:schemeClr val="bg1"/>
                </a:solidFill>
                <a:effectLst>
                  <a:glow>
                    <a:srgbClr val="8AF7FF"/>
                  </a:glow>
                  <a:outerShdw blurRad="38100" dist="38100" dir="2700000" algn="tl">
                    <a:schemeClr val="tx1"/>
                  </a:outerShdw>
                </a:effectLst>
              </a:rPr>
              <a:t>of </a:t>
            </a:r>
            <a:r>
              <a:rPr lang="en-US" sz="9000" b="1" dirty="0">
                <a:solidFill>
                  <a:schemeClr val="bg1"/>
                </a:solidFill>
                <a:effectLst>
                  <a:glow>
                    <a:srgbClr val="8AF7FF"/>
                  </a:glow>
                  <a:outerShdw blurRad="38100" dist="38100" dir="2700000" algn="tl">
                    <a:schemeClr val="tx1"/>
                  </a:outerShdw>
                </a:effectLst>
              </a:rPr>
              <a:t>my tithing?</a:t>
            </a:r>
          </a:p>
        </p:txBody>
      </p:sp>
    </p:spTree>
    <p:extLst>
      <p:ext uri="{BB962C8B-B14F-4D97-AF65-F5344CB8AC3E}">
        <p14:creationId xmlns:p14="http://schemas.microsoft.com/office/powerpoint/2010/main" val="378002032"/>
      </p:ext>
    </p:extLst>
  </p:cSld>
  <p:clrMapOvr>
    <a:masterClrMapping/>
  </p:clrMapOvr>
  <p:transition spd="slow">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1" y="2156565"/>
            <a:ext cx="12191999" cy="2457211"/>
          </a:xfrm>
          <a:prstGeom prst="rect">
            <a:avLst/>
          </a:prstGeom>
          <a:noFill/>
        </p:spPr>
        <p:txBody>
          <a:bodyPr wrap="square" rtlCol="0">
            <a:spAutoFit/>
          </a:bodyPr>
          <a:lstStyle/>
          <a:p>
            <a:pPr algn="ctr">
              <a:lnSpc>
                <a:spcPct val="85000"/>
              </a:lnSpc>
            </a:pPr>
            <a:r>
              <a:rPr lang="en-US" sz="9000" b="1" dirty="0" smtClean="0">
                <a:solidFill>
                  <a:schemeClr val="bg1"/>
                </a:solidFill>
                <a:effectLst>
                  <a:glow>
                    <a:srgbClr val="8AF7FF"/>
                  </a:glow>
                  <a:outerShdw blurRad="38100" dist="38100" dir="2700000" algn="tl">
                    <a:schemeClr val="tx1"/>
                  </a:outerShdw>
                </a:effectLst>
              </a:rPr>
              <a:t>How </a:t>
            </a:r>
            <a:r>
              <a:rPr lang="en-US" sz="9000" b="1" dirty="0">
                <a:solidFill>
                  <a:schemeClr val="bg1"/>
                </a:solidFill>
                <a:effectLst>
                  <a:glow>
                    <a:srgbClr val="8AF7FF"/>
                  </a:glow>
                  <a:outerShdw blurRad="38100" dist="38100" dir="2700000" algn="tl">
                    <a:schemeClr val="tx1"/>
                  </a:outerShdw>
                </a:effectLst>
              </a:rPr>
              <a:t>can I contribute offerings at CWP?</a:t>
            </a:r>
          </a:p>
        </p:txBody>
      </p:sp>
    </p:spTree>
    <p:extLst>
      <p:ext uri="{BB962C8B-B14F-4D97-AF65-F5344CB8AC3E}">
        <p14:creationId xmlns:p14="http://schemas.microsoft.com/office/powerpoint/2010/main" val="13223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1" y="1570777"/>
            <a:ext cx="12191999" cy="3634456"/>
          </a:xfrm>
          <a:prstGeom prst="rect">
            <a:avLst/>
          </a:prstGeom>
          <a:noFill/>
        </p:spPr>
        <p:txBody>
          <a:bodyPr wrap="square" rtlCol="0">
            <a:spAutoFit/>
          </a:bodyPr>
          <a:lstStyle/>
          <a:p>
            <a:pPr algn="ctr">
              <a:lnSpc>
                <a:spcPct val="85000"/>
              </a:lnSpc>
            </a:pPr>
            <a:r>
              <a:rPr lang="en-US" sz="9000" b="1" dirty="0" smtClean="0">
                <a:solidFill>
                  <a:schemeClr val="bg1"/>
                </a:solidFill>
                <a:effectLst>
                  <a:glow>
                    <a:srgbClr val="8AF7FF"/>
                  </a:glow>
                  <a:outerShdw blurRad="38100" dist="38100" dir="2700000" algn="tl">
                    <a:schemeClr val="tx1"/>
                  </a:outerShdw>
                </a:effectLst>
              </a:rPr>
              <a:t>Is </a:t>
            </a:r>
            <a:r>
              <a:rPr lang="en-US" sz="9000" b="1" dirty="0">
                <a:solidFill>
                  <a:schemeClr val="bg1"/>
                </a:solidFill>
                <a:effectLst>
                  <a:glow>
                    <a:srgbClr val="8AF7FF"/>
                  </a:glow>
                  <a:outerShdw blurRad="38100" dist="38100" dir="2700000" algn="tl">
                    <a:schemeClr val="tx1"/>
                  </a:outerShdw>
                </a:effectLst>
              </a:rPr>
              <a:t>God really so concerned about </a:t>
            </a:r>
            <a:r>
              <a:rPr lang="en-US" sz="9000" b="1" dirty="0" smtClean="0">
                <a:solidFill>
                  <a:schemeClr val="bg1"/>
                </a:solidFill>
                <a:effectLst>
                  <a:glow>
                    <a:srgbClr val="8AF7FF"/>
                  </a:glow>
                  <a:outerShdw blurRad="38100" dist="38100" dir="2700000" algn="tl">
                    <a:schemeClr val="tx1"/>
                  </a:outerShdw>
                </a:effectLst>
              </a:rPr>
              <a:t/>
            </a:r>
            <a:br>
              <a:rPr lang="en-US" sz="9000" b="1" dirty="0" smtClean="0">
                <a:solidFill>
                  <a:schemeClr val="bg1"/>
                </a:solidFill>
                <a:effectLst>
                  <a:glow>
                    <a:srgbClr val="8AF7FF"/>
                  </a:glow>
                  <a:outerShdw blurRad="38100" dist="38100" dir="2700000" algn="tl">
                    <a:schemeClr val="tx1"/>
                  </a:outerShdw>
                </a:effectLst>
              </a:rPr>
            </a:br>
            <a:r>
              <a:rPr lang="en-US" sz="9000" b="1" dirty="0" smtClean="0">
                <a:solidFill>
                  <a:schemeClr val="bg1"/>
                </a:solidFill>
                <a:effectLst>
                  <a:glow>
                    <a:srgbClr val="8AF7FF"/>
                  </a:glow>
                  <a:outerShdw blurRad="38100" dist="38100" dir="2700000" algn="tl">
                    <a:schemeClr val="tx1"/>
                  </a:outerShdw>
                </a:effectLst>
              </a:rPr>
              <a:t>my </a:t>
            </a:r>
            <a:r>
              <a:rPr lang="en-US" sz="9000" b="1" dirty="0">
                <a:solidFill>
                  <a:schemeClr val="bg1"/>
                </a:solidFill>
                <a:effectLst>
                  <a:glow>
                    <a:srgbClr val="8AF7FF"/>
                  </a:glow>
                  <a:outerShdw blurRad="38100" dist="38100" dir="2700000" algn="tl">
                    <a:schemeClr val="tx1"/>
                  </a:outerShdw>
                </a:effectLst>
              </a:rPr>
              <a:t>money?</a:t>
            </a:r>
          </a:p>
        </p:txBody>
      </p:sp>
    </p:spTree>
    <p:extLst>
      <p:ext uri="{BB962C8B-B14F-4D97-AF65-F5344CB8AC3E}">
        <p14:creationId xmlns:p14="http://schemas.microsoft.com/office/powerpoint/2010/main" val="1444406122"/>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811C4B9-2F36-4A30-B583-870FF9351051}"/>
              </a:ext>
            </a:extLst>
          </p:cNvPr>
          <p:cNvSpPr txBox="1"/>
          <p:nvPr/>
        </p:nvSpPr>
        <p:spPr>
          <a:xfrm>
            <a:off x="605212" y="1446581"/>
            <a:ext cx="10976811" cy="4672048"/>
          </a:xfrm>
          <a:prstGeom prst="rect">
            <a:avLst/>
          </a:prstGeom>
          <a:noFill/>
        </p:spPr>
        <p:txBody>
          <a:bodyPr wrap="square" rtlCol="0">
            <a:spAutoFit/>
          </a:bodyPr>
          <a:lstStyle/>
          <a:p>
            <a:pPr algn="ctr">
              <a:lnSpc>
                <a:spcPct val="80000"/>
              </a:lnSpc>
              <a:spcBef>
                <a:spcPts val="2400"/>
              </a:spcBef>
            </a:pPr>
            <a:r>
              <a:rPr lang="en-US" sz="62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“Give</a:t>
            </a:r>
            <a:r>
              <a:rPr lang="en-US" sz="6200" b="1" dirty="0">
                <a:solidFill>
                  <a:schemeClr val="bg1"/>
                </a:solidFill>
                <a:effectLst>
                  <a:glow>
                    <a:srgbClr val="8AF7FF"/>
                  </a:glow>
                  <a:outerShdw blurRad="38100" dist="38100" dir="2700000" algn="tl">
                    <a:schemeClr val="tx1"/>
                  </a:outerShdw>
                </a:effectLst>
                <a:cs typeface="Calibri Light" panose="020F0302020204030204" pitchFamily="34" charset="0"/>
              </a:rPr>
              <a:t>, and it will be given to you. A good measure, pressed down, shaken together and running over, will be poured into your lap. For with the measure you use, it will be measured to you.”</a:t>
            </a:r>
          </a:p>
        </p:txBody>
      </p:sp>
      <p:sp>
        <p:nvSpPr>
          <p:cNvPr id="12" name="TextBox 11">
            <a:extLst>
              <a:ext uri="{FF2B5EF4-FFF2-40B4-BE49-F238E27FC236}">
                <a16:creationId xmlns:a16="http://schemas.microsoft.com/office/drawing/2014/main" id="{D811C4B9-2F36-4A30-B583-870FF9351051}"/>
              </a:ext>
            </a:extLst>
          </p:cNvPr>
          <p:cNvSpPr txBox="1"/>
          <p:nvPr/>
        </p:nvSpPr>
        <p:spPr>
          <a:xfrm>
            <a:off x="214310" y="520828"/>
            <a:ext cx="11758613" cy="803105"/>
          </a:xfrm>
          <a:prstGeom prst="rect">
            <a:avLst/>
          </a:prstGeom>
          <a:noFill/>
        </p:spPr>
        <p:txBody>
          <a:bodyPr wrap="square" rtlCol="0">
            <a:spAutoFit/>
          </a:bodyPr>
          <a:lstStyle/>
          <a:p>
            <a:pPr algn="ctr">
              <a:lnSpc>
                <a:spcPct val="70000"/>
              </a:lnSpc>
            </a:pPr>
            <a:r>
              <a:rPr lang="en-US" sz="6200" b="1" u="sng" dirty="0" smtClean="0">
                <a:solidFill>
                  <a:schemeClr val="bg1"/>
                </a:solidFill>
                <a:effectLst>
                  <a:glow>
                    <a:srgbClr val="8AF7FF"/>
                  </a:glow>
                  <a:outerShdw blurRad="38100" dist="38100" dir="2700000" algn="tl">
                    <a:schemeClr val="tx1"/>
                  </a:outerShdw>
                </a:effectLst>
              </a:rPr>
              <a:t>Luke 6:38</a:t>
            </a:r>
            <a:endParaRPr lang="en-US" sz="6200" b="1" u="sng" dirty="0">
              <a:solidFill>
                <a:schemeClr val="bg1"/>
              </a:solidFill>
              <a:effectLst>
                <a:glow>
                  <a:srgbClr val="8AF7FF"/>
                </a:glow>
                <a:outerShdw blurRad="38100" dist="38100" dir="2700000" algn="tl">
                  <a:schemeClr val="tx1"/>
                </a:outerShdw>
              </a:effectLst>
            </a:endParaRPr>
          </a:p>
        </p:txBody>
      </p:sp>
    </p:spTree>
    <p:extLst>
      <p:ext uri="{BB962C8B-B14F-4D97-AF65-F5344CB8AC3E}">
        <p14:creationId xmlns:p14="http://schemas.microsoft.com/office/powerpoint/2010/main" val="243410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4526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0" y="1760276"/>
            <a:ext cx="12191999" cy="3245504"/>
          </a:xfrm>
          <a:prstGeom prst="rect">
            <a:avLst/>
          </a:prstGeom>
          <a:noFill/>
        </p:spPr>
        <p:txBody>
          <a:bodyPr wrap="square" rtlCol="0">
            <a:spAutoFit/>
          </a:bodyPr>
          <a:lstStyle/>
          <a:p>
            <a:pPr algn="ctr">
              <a:lnSpc>
                <a:spcPct val="85000"/>
              </a:lnSpc>
            </a:pPr>
            <a:r>
              <a:rPr lang="en-US" sz="12000" b="1" dirty="0" smtClean="0">
                <a:solidFill>
                  <a:schemeClr val="bg1"/>
                </a:solidFill>
                <a:effectLst>
                  <a:glow>
                    <a:srgbClr val="8AF7FF"/>
                  </a:glow>
                  <a:outerShdw blurRad="38100" dist="38100" dir="2700000" algn="tl">
                    <a:schemeClr val="tx1"/>
                  </a:outerShdw>
                </a:effectLst>
              </a:rPr>
              <a:t>1) ALL </a:t>
            </a:r>
            <a:r>
              <a:rPr lang="en-US" sz="12000" b="1" dirty="0">
                <a:solidFill>
                  <a:schemeClr val="bg1"/>
                </a:solidFill>
                <a:effectLst>
                  <a:glow>
                    <a:srgbClr val="8AF7FF"/>
                  </a:glow>
                  <a:outerShdw blurRad="38100" dist="38100" dir="2700000" algn="tl">
                    <a:schemeClr val="tx1"/>
                  </a:outerShdw>
                </a:effectLst>
              </a:rPr>
              <a:t>things </a:t>
            </a:r>
            <a:r>
              <a:rPr lang="en-US" sz="12000" b="1" dirty="0" smtClean="0">
                <a:solidFill>
                  <a:schemeClr val="bg1"/>
                </a:solidFill>
                <a:effectLst>
                  <a:glow>
                    <a:srgbClr val="8AF7FF"/>
                  </a:glow>
                  <a:outerShdw blurRad="38100" dist="38100" dir="2700000" algn="tl">
                    <a:schemeClr val="tx1"/>
                  </a:outerShdw>
                </a:effectLst>
              </a:rPr>
              <a:t/>
            </a:r>
            <a:br>
              <a:rPr lang="en-US" sz="12000" b="1" dirty="0" smtClean="0">
                <a:solidFill>
                  <a:schemeClr val="bg1"/>
                </a:solidFill>
                <a:effectLst>
                  <a:glow>
                    <a:srgbClr val="8AF7FF"/>
                  </a:glow>
                  <a:outerShdw blurRad="38100" dist="38100" dir="2700000" algn="tl">
                    <a:schemeClr val="tx1"/>
                  </a:outerShdw>
                </a:effectLst>
              </a:rPr>
            </a:br>
            <a:r>
              <a:rPr lang="en-US" sz="12000" b="1" dirty="0" smtClean="0">
                <a:solidFill>
                  <a:schemeClr val="bg1"/>
                </a:solidFill>
                <a:effectLst>
                  <a:glow>
                    <a:srgbClr val="8AF7FF"/>
                  </a:glow>
                  <a:outerShdw blurRad="38100" dist="38100" dir="2700000" algn="tl">
                    <a:schemeClr val="tx1"/>
                  </a:outerShdw>
                </a:effectLst>
              </a:rPr>
              <a:t>are </a:t>
            </a:r>
            <a:r>
              <a:rPr lang="en-US" sz="12000" b="1" dirty="0">
                <a:solidFill>
                  <a:schemeClr val="bg1"/>
                </a:solidFill>
                <a:effectLst>
                  <a:glow>
                    <a:srgbClr val="8AF7FF"/>
                  </a:glow>
                  <a:outerShdw blurRad="38100" dist="38100" dir="2700000" algn="tl">
                    <a:schemeClr val="tx1"/>
                  </a:outerShdw>
                </a:effectLst>
              </a:rPr>
              <a:t>HIS</a:t>
            </a:r>
          </a:p>
        </p:txBody>
      </p:sp>
    </p:spTree>
    <p:extLst>
      <p:ext uri="{BB962C8B-B14F-4D97-AF65-F5344CB8AC3E}">
        <p14:creationId xmlns:p14="http://schemas.microsoft.com/office/powerpoint/2010/main" val="134247246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811C4B9-2F36-4A30-B583-870FF9351051}"/>
              </a:ext>
            </a:extLst>
          </p:cNvPr>
          <p:cNvSpPr txBox="1"/>
          <p:nvPr/>
        </p:nvSpPr>
        <p:spPr>
          <a:xfrm>
            <a:off x="669757" y="917540"/>
            <a:ext cx="10852485" cy="5755422"/>
          </a:xfrm>
          <a:prstGeom prst="rect">
            <a:avLst/>
          </a:prstGeom>
          <a:noFill/>
        </p:spPr>
        <p:txBody>
          <a:bodyPr wrap="square" rtlCol="0">
            <a:spAutoFit/>
          </a:bodyPr>
          <a:lstStyle/>
          <a:p>
            <a:pPr algn="ctr">
              <a:lnSpc>
                <a:spcPct val="80000"/>
              </a:lnSpc>
              <a:spcBef>
                <a:spcPts val="2400"/>
              </a:spcBef>
            </a:pPr>
            <a:r>
              <a:rPr lang="en-US" sz="4500" b="1" baseline="30000" dirty="0" smtClean="0">
                <a:solidFill>
                  <a:schemeClr val="bg1"/>
                </a:solidFill>
                <a:effectLst>
                  <a:glow>
                    <a:srgbClr val="8AF7FF"/>
                  </a:glow>
                  <a:outerShdw blurRad="38100" dist="38100" dir="2700000" algn="tl">
                    <a:schemeClr val="tx1"/>
                  </a:outerShdw>
                </a:effectLst>
                <a:cs typeface="Calibri Light" panose="020F0302020204030204" pitchFamily="34" charset="0"/>
              </a:rPr>
              <a:t>16</a:t>
            </a:r>
            <a:r>
              <a:rPr lang="en-US" sz="45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 </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For by Him all things were created that are in heaven and that are on earth, visible and invisible, whether thrones or dominions or principalities or powers. All things were created through Him and </a:t>
            </a:r>
            <a:r>
              <a:rPr lang="en-US" sz="4700" b="1" dirty="0">
                <a:effectLst>
                  <a:glow>
                    <a:srgbClr val="8AF7FF"/>
                  </a:glow>
                  <a:outerShdw blurRad="38100" dist="38100" dir="2700000" algn="tl">
                    <a:schemeClr val="bg1">
                      <a:alpha val="50000"/>
                    </a:schemeClr>
                  </a:outerShdw>
                </a:effectLst>
                <a:cs typeface="Calibri Light" panose="020F0302020204030204" pitchFamily="34" charset="0"/>
              </a:rPr>
              <a:t>for Him</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a:t>
            </a:r>
            <a:r>
              <a:rPr lang="en-US" sz="4500" b="1" baseline="30000" dirty="0">
                <a:solidFill>
                  <a:schemeClr val="bg1"/>
                </a:solidFill>
                <a:effectLst>
                  <a:glow>
                    <a:srgbClr val="8AF7FF"/>
                  </a:glow>
                  <a:outerShdw blurRad="38100" dist="38100" dir="2700000" algn="tl">
                    <a:schemeClr val="tx1"/>
                  </a:outerShdw>
                </a:effectLst>
                <a:cs typeface="Calibri Light" panose="020F0302020204030204" pitchFamily="34" charset="0"/>
              </a:rPr>
              <a:t>17</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And He is </a:t>
            </a:r>
            <a:r>
              <a:rPr lang="en-US" sz="4700" b="1" dirty="0">
                <a:effectLst>
                  <a:glow>
                    <a:srgbClr val="8AF7FF"/>
                  </a:glow>
                  <a:outerShdw blurRad="38100" dist="38100" dir="2700000" algn="tl">
                    <a:schemeClr val="bg1">
                      <a:alpha val="50000"/>
                    </a:schemeClr>
                  </a:outerShdw>
                </a:effectLst>
                <a:cs typeface="Calibri Light" panose="020F0302020204030204" pitchFamily="34" charset="0"/>
              </a:rPr>
              <a:t>before all things</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and in Him all things consist. </a:t>
            </a:r>
            <a:r>
              <a:rPr lang="en-US" sz="4500" b="1" baseline="30000" dirty="0">
                <a:solidFill>
                  <a:schemeClr val="bg1"/>
                </a:solidFill>
                <a:effectLst>
                  <a:glow>
                    <a:srgbClr val="8AF7FF"/>
                  </a:glow>
                  <a:outerShdw blurRad="38100" dist="38100" dir="2700000" algn="tl">
                    <a:schemeClr val="tx1"/>
                  </a:outerShdw>
                </a:effectLst>
                <a:cs typeface="Calibri Light" panose="020F0302020204030204" pitchFamily="34" charset="0"/>
              </a:rPr>
              <a:t>18</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And He is the </a:t>
            </a:r>
            <a:r>
              <a:rPr lang="en-US" sz="4700" b="1" dirty="0">
                <a:effectLst>
                  <a:glow>
                    <a:srgbClr val="8AF7FF"/>
                  </a:glow>
                  <a:outerShdw blurRad="38100" dist="38100" dir="2700000" algn="tl">
                    <a:schemeClr val="bg1">
                      <a:alpha val="50000"/>
                    </a:schemeClr>
                  </a:outerShdw>
                </a:effectLst>
                <a:cs typeface="Calibri Light" panose="020F0302020204030204" pitchFamily="34" charset="0"/>
              </a:rPr>
              <a:t>head</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of the body, the church, who is the beginning, the </a:t>
            </a:r>
            <a:r>
              <a:rPr lang="en-US" sz="4700" b="1" dirty="0">
                <a:effectLst>
                  <a:glow>
                    <a:srgbClr val="8AF7FF"/>
                  </a:glow>
                  <a:outerShdw blurRad="38100" dist="38100" dir="2700000" algn="tl">
                    <a:schemeClr val="bg1">
                      <a:alpha val="50000"/>
                    </a:schemeClr>
                  </a:outerShdw>
                </a:effectLst>
                <a:cs typeface="Calibri Light" panose="020F0302020204030204" pitchFamily="34" charset="0"/>
              </a:rPr>
              <a:t>firstborn</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from the dead, that in all things He may have the </a:t>
            </a:r>
            <a:r>
              <a:rPr lang="en-US" sz="4700" b="1" dirty="0">
                <a:effectLst>
                  <a:glow>
                    <a:srgbClr val="8AF7FF"/>
                  </a:glow>
                  <a:outerShdw blurRad="38100" dist="38100" dir="2700000" algn="tl">
                    <a:schemeClr val="bg1">
                      <a:alpha val="50000"/>
                    </a:schemeClr>
                  </a:outerShdw>
                </a:effectLst>
                <a:cs typeface="Calibri Light" panose="020F0302020204030204" pitchFamily="34" charset="0"/>
              </a:rPr>
              <a:t>preeminence</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a:t>
            </a:r>
          </a:p>
        </p:txBody>
      </p:sp>
      <p:sp>
        <p:nvSpPr>
          <p:cNvPr id="12" name="TextBox 11">
            <a:extLst>
              <a:ext uri="{FF2B5EF4-FFF2-40B4-BE49-F238E27FC236}">
                <a16:creationId xmlns:a16="http://schemas.microsoft.com/office/drawing/2014/main" id="{D811C4B9-2F36-4A30-B583-870FF9351051}"/>
              </a:ext>
            </a:extLst>
          </p:cNvPr>
          <p:cNvSpPr txBox="1"/>
          <p:nvPr/>
        </p:nvSpPr>
        <p:spPr>
          <a:xfrm>
            <a:off x="0" y="303504"/>
            <a:ext cx="12192000" cy="642612"/>
          </a:xfrm>
          <a:prstGeom prst="rect">
            <a:avLst/>
          </a:prstGeom>
          <a:noFill/>
        </p:spPr>
        <p:txBody>
          <a:bodyPr wrap="square" rtlCol="0">
            <a:spAutoFit/>
          </a:bodyPr>
          <a:lstStyle/>
          <a:p>
            <a:pPr algn="ctr">
              <a:lnSpc>
                <a:spcPct val="70000"/>
              </a:lnSpc>
            </a:pPr>
            <a:r>
              <a:rPr lang="en-US" sz="4800" b="1" u="sng" dirty="0">
                <a:solidFill>
                  <a:schemeClr val="bg1"/>
                </a:solidFill>
                <a:effectLst>
                  <a:glow>
                    <a:srgbClr val="8AF7FF"/>
                  </a:glow>
                  <a:outerShdw blurRad="38100" dist="38100" dir="2700000" algn="tl">
                    <a:schemeClr val="tx1"/>
                  </a:outerShdw>
                </a:effectLst>
              </a:rPr>
              <a:t>Colossians 1:16-18 </a:t>
            </a:r>
          </a:p>
        </p:txBody>
      </p:sp>
    </p:spTree>
    <p:extLst>
      <p:ext uri="{BB962C8B-B14F-4D97-AF65-F5344CB8AC3E}">
        <p14:creationId xmlns:p14="http://schemas.microsoft.com/office/powerpoint/2010/main" val="149213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0" y="1760276"/>
            <a:ext cx="12191999" cy="2982740"/>
          </a:xfrm>
          <a:prstGeom prst="rect">
            <a:avLst/>
          </a:prstGeom>
          <a:noFill/>
        </p:spPr>
        <p:txBody>
          <a:bodyPr wrap="square" rtlCol="0">
            <a:spAutoFit/>
          </a:bodyPr>
          <a:lstStyle/>
          <a:p>
            <a:pPr algn="ctr">
              <a:lnSpc>
                <a:spcPct val="85000"/>
              </a:lnSpc>
            </a:pPr>
            <a:r>
              <a:rPr lang="en-US" sz="11000" b="1" dirty="0" smtClean="0">
                <a:solidFill>
                  <a:schemeClr val="bg1"/>
                </a:solidFill>
                <a:effectLst>
                  <a:glow>
                    <a:srgbClr val="8AF7FF"/>
                  </a:glow>
                  <a:outerShdw blurRad="38100" dist="38100" dir="2700000" algn="tl">
                    <a:schemeClr val="tx1"/>
                  </a:outerShdw>
                </a:effectLst>
              </a:rPr>
              <a:t>2</a:t>
            </a:r>
            <a:r>
              <a:rPr lang="en-US" sz="11000" b="1" dirty="0">
                <a:solidFill>
                  <a:schemeClr val="bg1"/>
                </a:solidFill>
                <a:effectLst>
                  <a:glow>
                    <a:srgbClr val="8AF7FF"/>
                  </a:glow>
                  <a:outerShdw blurRad="38100" dist="38100" dir="2700000" algn="tl">
                    <a:schemeClr val="tx1"/>
                  </a:outerShdw>
                </a:effectLst>
              </a:rPr>
              <a:t>) </a:t>
            </a:r>
            <a:r>
              <a:rPr lang="en-US" sz="11000" b="1" dirty="0" smtClean="0">
                <a:solidFill>
                  <a:schemeClr val="bg1"/>
                </a:solidFill>
                <a:effectLst>
                  <a:glow>
                    <a:srgbClr val="8AF7FF"/>
                  </a:glow>
                  <a:outerShdw blurRad="38100" dist="38100" dir="2700000" algn="tl">
                    <a:schemeClr val="tx1"/>
                  </a:outerShdw>
                </a:effectLst>
              </a:rPr>
              <a:t>He desires our </a:t>
            </a:r>
            <a:r>
              <a:rPr lang="en-US" sz="11000" b="1" dirty="0">
                <a:solidFill>
                  <a:schemeClr val="bg1"/>
                </a:solidFill>
                <a:effectLst>
                  <a:glow>
                    <a:srgbClr val="8AF7FF"/>
                  </a:glow>
                  <a:outerShdw blurRad="38100" dist="38100" dir="2700000" algn="tl">
                    <a:schemeClr val="tx1"/>
                  </a:outerShdw>
                </a:effectLst>
              </a:rPr>
              <a:t>FIRSTFRUITS</a:t>
            </a:r>
          </a:p>
        </p:txBody>
      </p:sp>
    </p:spTree>
    <p:extLst>
      <p:ext uri="{BB962C8B-B14F-4D97-AF65-F5344CB8AC3E}">
        <p14:creationId xmlns:p14="http://schemas.microsoft.com/office/powerpoint/2010/main" val="2854533799"/>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0" y="1760276"/>
            <a:ext cx="12191999" cy="2970044"/>
          </a:xfrm>
          <a:prstGeom prst="rect">
            <a:avLst/>
          </a:prstGeom>
          <a:noFill/>
        </p:spPr>
        <p:txBody>
          <a:bodyPr wrap="square" rtlCol="0">
            <a:spAutoFit/>
          </a:bodyPr>
          <a:lstStyle/>
          <a:p>
            <a:pPr algn="ctr">
              <a:lnSpc>
                <a:spcPct val="85000"/>
              </a:lnSpc>
            </a:pPr>
            <a:r>
              <a:rPr lang="en-US" sz="11000" b="1" dirty="0" smtClean="0">
                <a:solidFill>
                  <a:schemeClr val="bg1"/>
                </a:solidFill>
                <a:effectLst>
                  <a:glow>
                    <a:srgbClr val="8AF7FF"/>
                  </a:glow>
                  <a:outerShdw blurRad="38100" dist="38100" dir="2700000" algn="tl">
                    <a:schemeClr val="tx1"/>
                  </a:outerShdw>
                </a:effectLst>
              </a:rPr>
              <a:t>3) He desires </a:t>
            </a:r>
            <a:br>
              <a:rPr lang="en-US" sz="11000" b="1" dirty="0" smtClean="0">
                <a:solidFill>
                  <a:schemeClr val="bg1"/>
                </a:solidFill>
                <a:effectLst>
                  <a:glow>
                    <a:srgbClr val="8AF7FF"/>
                  </a:glow>
                  <a:outerShdw blurRad="38100" dist="38100" dir="2700000" algn="tl">
                    <a:schemeClr val="tx1"/>
                  </a:outerShdw>
                </a:effectLst>
              </a:rPr>
            </a:br>
            <a:r>
              <a:rPr lang="en-US" sz="11000" b="1" dirty="0" smtClean="0">
                <a:solidFill>
                  <a:schemeClr val="bg1"/>
                </a:solidFill>
                <a:effectLst>
                  <a:glow>
                    <a:srgbClr val="8AF7FF"/>
                  </a:glow>
                  <a:outerShdw blurRad="38100" dist="38100" dir="2700000" algn="tl">
                    <a:schemeClr val="tx1"/>
                  </a:outerShdw>
                </a:effectLst>
              </a:rPr>
              <a:t>our BEST</a:t>
            </a:r>
            <a:endParaRPr lang="en-US" sz="11000" b="1" dirty="0">
              <a:solidFill>
                <a:schemeClr val="bg1"/>
              </a:solidFill>
              <a:effectLst>
                <a:glow>
                  <a:srgbClr val="8AF7FF"/>
                </a:glow>
                <a:outerShdw blurRad="38100" dist="38100" dir="2700000" algn="tl">
                  <a:schemeClr val="tx1"/>
                </a:outerShdw>
              </a:effectLst>
            </a:endParaRPr>
          </a:p>
        </p:txBody>
      </p:sp>
    </p:spTree>
    <p:extLst>
      <p:ext uri="{BB962C8B-B14F-4D97-AF65-F5344CB8AC3E}">
        <p14:creationId xmlns:p14="http://schemas.microsoft.com/office/powerpoint/2010/main" val="302766424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811C4B9-2F36-4A30-B583-870FF9351051}"/>
              </a:ext>
            </a:extLst>
          </p:cNvPr>
          <p:cNvSpPr txBox="1"/>
          <p:nvPr/>
        </p:nvSpPr>
        <p:spPr>
          <a:xfrm>
            <a:off x="669757" y="1017556"/>
            <a:ext cx="10852485" cy="1768176"/>
          </a:xfrm>
          <a:prstGeom prst="rect">
            <a:avLst/>
          </a:prstGeom>
          <a:noFill/>
        </p:spPr>
        <p:txBody>
          <a:bodyPr wrap="square" rtlCol="0">
            <a:spAutoFit/>
          </a:bodyPr>
          <a:lstStyle/>
          <a:p>
            <a:pPr algn="ctr">
              <a:lnSpc>
                <a:spcPct val="80000"/>
              </a:lnSpc>
              <a:spcBef>
                <a:spcPts val="2400"/>
              </a:spcBef>
            </a:pPr>
            <a:r>
              <a:rPr lang="en-US" sz="45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Honor </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the LORD with your wealth and with </a:t>
            </a:r>
            <a:r>
              <a:rPr lang="en-US" sz="4700" b="1" dirty="0">
                <a:effectLst>
                  <a:glow>
                    <a:srgbClr val="8AF7FF"/>
                  </a:glow>
                  <a:outerShdw blurRad="38100" dist="38100" dir="2700000" algn="tl">
                    <a:schemeClr val="bg1">
                      <a:alpha val="50000"/>
                    </a:schemeClr>
                  </a:outerShdw>
                </a:effectLst>
                <a:cs typeface="Calibri Light" panose="020F0302020204030204" pitchFamily="34" charset="0"/>
              </a:rPr>
              <a:t>the best part of everything </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your land produces.</a:t>
            </a:r>
          </a:p>
        </p:txBody>
      </p:sp>
      <p:sp>
        <p:nvSpPr>
          <p:cNvPr id="12" name="TextBox 11">
            <a:extLst>
              <a:ext uri="{FF2B5EF4-FFF2-40B4-BE49-F238E27FC236}">
                <a16:creationId xmlns:a16="http://schemas.microsoft.com/office/drawing/2014/main" id="{D811C4B9-2F36-4A30-B583-870FF9351051}"/>
              </a:ext>
            </a:extLst>
          </p:cNvPr>
          <p:cNvSpPr txBox="1"/>
          <p:nvPr/>
        </p:nvSpPr>
        <p:spPr>
          <a:xfrm>
            <a:off x="214312" y="374944"/>
            <a:ext cx="11772901" cy="609398"/>
          </a:xfrm>
          <a:prstGeom prst="rect">
            <a:avLst/>
          </a:prstGeom>
          <a:noFill/>
        </p:spPr>
        <p:txBody>
          <a:bodyPr wrap="square" rtlCol="0">
            <a:spAutoFit/>
          </a:bodyPr>
          <a:lstStyle/>
          <a:p>
            <a:pPr algn="ctr">
              <a:lnSpc>
                <a:spcPct val="70000"/>
              </a:lnSpc>
            </a:pPr>
            <a:r>
              <a:rPr lang="en-US" sz="4800" b="1" u="sng" dirty="0">
                <a:solidFill>
                  <a:schemeClr val="bg1"/>
                </a:solidFill>
                <a:effectLst>
                  <a:glow>
                    <a:srgbClr val="8AF7FF"/>
                  </a:glow>
                  <a:outerShdw blurRad="38100" dist="38100" dir="2700000" algn="tl">
                    <a:schemeClr val="tx1"/>
                  </a:outerShdw>
                </a:effectLst>
              </a:rPr>
              <a:t>Proverbs 3:9</a:t>
            </a:r>
          </a:p>
        </p:txBody>
      </p:sp>
      <p:sp>
        <p:nvSpPr>
          <p:cNvPr id="4" name="TextBox 3">
            <a:extLst>
              <a:ext uri="{FF2B5EF4-FFF2-40B4-BE49-F238E27FC236}">
                <a16:creationId xmlns:a16="http://schemas.microsoft.com/office/drawing/2014/main" id="{D811C4B9-2F36-4A30-B583-870FF9351051}"/>
              </a:ext>
            </a:extLst>
          </p:cNvPr>
          <p:cNvSpPr txBox="1"/>
          <p:nvPr/>
        </p:nvSpPr>
        <p:spPr>
          <a:xfrm>
            <a:off x="661986" y="3570255"/>
            <a:ext cx="10965029" cy="2936188"/>
          </a:xfrm>
          <a:prstGeom prst="rect">
            <a:avLst/>
          </a:prstGeom>
          <a:noFill/>
        </p:spPr>
        <p:txBody>
          <a:bodyPr wrap="square" rtlCol="0">
            <a:spAutoFit/>
          </a:bodyPr>
          <a:lstStyle/>
          <a:p>
            <a:pPr algn="ctr">
              <a:lnSpc>
                <a:spcPct val="80000"/>
              </a:lnSpc>
              <a:spcBef>
                <a:spcPts val="2400"/>
              </a:spcBef>
            </a:pPr>
            <a:r>
              <a:rPr lang="en-US" sz="4500" b="1" baseline="30000" dirty="0">
                <a:solidFill>
                  <a:schemeClr val="bg1"/>
                </a:solidFill>
                <a:effectLst>
                  <a:glow>
                    <a:srgbClr val="8AF7FF"/>
                  </a:glow>
                  <a:outerShdw blurRad="38100" dist="38100" dir="2700000" algn="tl">
                    <a:schemeClr val="tx1"/>
                  </a:outerShdw>
                </a:effectLst>
                <a:cs typeface="Calibri Light" panose="020F0302020204030204" pitchFamily="34" charset="0"/>
              </a:rPr>
              <a:t>23</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Whatever you do, work at it with </a:t>
            </a:r>
            <a:r>
              <a:rPr lang="en-US" sz="4700" b="1" dirty="0">
                <a:effectLst>
                  <a:glow>
                    <a:srgbClr val="8AF7FF"/>
                  </a:glow>
                  <a:outerShdw blurRad="38100" dist="38100" dir="2700000" algn="tl">
                    <a:schemeClr val="bg1">
                      <a:alpha val="50000"/>
                    </a:schemeClr>
                  </a:outerShdw>
                </a:effectLst>
                <a:cs typeface="Calibri Light" panose="020F0302020204030204" pitchFamily="34" charset="0"/>
              </a:rPr>
              <a:t>all</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your heart, </a:t>
            </a:r>
            <a:r>
              <a:rPr lang="en-US" sz="4700" b="1" dirty="0">
                <a:effectLst>
                  <a:glow>
                    <a:srgbClr val="8AF7FF"/>
                  </a:glow>
                  <a:outerShdw blurRad="38100" dist="38100" dir="2700000" algn="tl">
                    <a:schemeClr val="bg1">
                      <a:alpha val="50000"/>
                    </a:schemeClr>
                  </a:outerShdw>
                </a:effectLst>
                <a:cs typeface="Calibri Light" panose="020F0302020204030204" pitchFamily="34" charset="0"/>
              </a:rPr>
              <a:t>as working for the Lord</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not for human masters, </a:t>
            </a:r>
            <a:r>
              <a:rPr lang="en-US" sz="4500" b="1" baseline="30000" dirty="0">
                <a:solidFill>
                  <a:schemeClr val="bg1"/>
                </a:solidFill>
                <a:effectLst>
                  <a:glow>
                    <a:srgbClr val="8AF7FF"/>
                  </a:glow>
                  <a:outerShdw blurRad="38100" dist="38100" dir="2700000" algn="tl">
                    <a:schemeClr val="tx1"/>
                  </a:outerShdw>
                </a:effectLst>
                <a:cs typeface="Calibri Light" panose="020F0302020204030204" pitchFamily="34" charset="0"/>
              </a:rPr>
              <a:t>24</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since you know that you will receive an inheritance from the Lord as a reward. </a:t>
            </a:r>
            <a:r>
              <a:rPr lang="en-US" sz="4700" b="1" dirty="0">
                <a:effectLst>
                  <a:glow>
                    <a:srgbClr val="8AF7FF"/>
                  </a:glow>
                  <a:outerShdw blurRad="38100" dist="38100" dir="2700000" algn="tl">
                    <a:schemeClr val="bg1">
                      <a:alpha val="50000"/>
                    </a:schemeClr>
                  </a:outerShdw>
                </a:effectLst>
                <a:cs typeface="Calibri Light" panose="020F0302020204030204" pitchFamily="34" charset="0"/>
              </a:rPr>
              <a:t>It is the Lord Christ you are serving</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a:t>
            </a:r>
          </a:p>
        </p:txBody>
      </p:sp>
      <p:sp>
        <p:nvSpPr>
          <p:cNvPr id="5" name="TextBox 4">
            <a:extLst>
              <a:ext uri="{FF2B5EF4-FFF2-40B4-BE49-F238E27FC236}">
                <a16:creationId xmlns:a16="http://schemas.microsoft.com/office/drawing/2014/main" id="{D811C4B9-2F36-4A30-B583-870FF9351051}"/>
              </a:ext>
            </a:extLst>
          </p:cNvPr>
          <p:cNvSpPr txBox="1"/>
          <p:nvPr/>
        </p:nvSpPr>
        <p:spPr>
          <a:xfrm>
            <a:off x="214312" y="2956219"/>
            <a:ext cx="11772901" cy="642612"/>
          </a:xfrm>
          <a:prstGeom prst="rect">
            <a:avLst/>
          </a:prstGeom>
          <a:noFill/>
        </p:spPr>
        <p:txBody>
          <a:bodyPr wrap="square" rtlCol="0">
            <a:spAutoFit/>
          </a:bodyPr>
          <a:lstStyle/>
          <a:p>
            <a:pPr algn="ctr">
              <a:lnSpc>
                <a:spcPct val="70000"/>
              </a:lnSpc>
            </a:pPr>
            <a:r>
              <a:rPr lang="en-US" sz="4800" b="1" u="sng" dirty="0">
                <a:solidFill>
                  <a:schemeClr val="bg1"/>
                </a:solidFill>
                <a:effectLst>
                  <a:glow>
                    <a:srgbClr val="8AF7FF"/>
                  </a:glow>
                  <a:outerShdw blurRad="38100" dist="38100" dir="2700000" algn="tl">
                    <a:schemeClr val="tx1"/>
                  </a:outerShdw>
                </a:effectLst>
              </a:rPr>
              <a:t>Colossians 3:23-24 </a:t>
            </a:r>
          </a:p>
        </p:txBody>
      </p:sp>
    </p:spTree>
    <p:extLst>
      <p:ext uri="{BB962C8B-B14F-4D97-AF65-F5344CB8AC3E}">
        <p14:creationId xmlns:p14="http://schemas.microsoft.com/office/powerpoint/2010/main" val="18693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811C4B9-2F36-4A30-B583-870FF9351051}"/>
              </a:ext>
            </a:extLst>
          </p:cNvPr>
          <p:cNvSpPr txBox="1"/>
          <p:nvPr/>
        </p:nvSpPr>
        <p:spPr>
          <a:xfrm>
            <a:off x="0" y="1760276"/>
            <a:ext cx="12191999" cy="2982740"/>
          </a:xfrm>
          <a:prstGeom prst="rect">
            <a:avLst/>
          </a:prstGeom>
          <a:noFill/>
        </p:spPr>
        <p:txBody>
          <a:bodyPr wrap="square" rtlCol="0">
            <a:spAutoFit/>
          </a:bodyPr>
          <a:lstStyle/>
          <a:p>
            <a:pPr algn="ctr">
              <a:lnSpc>
                <a:spcPct val="85000"/>
              </a:lnSpc>
            </a:pPr>
            <a:r>
              <a:rPr lang="en-US" sz="11000" b="1" dirty="0" smtClean="0">
                <a:solidFill>
                  <a:schemeClr val="bg1"/>
                </a:solidFill>
                <a:effectLst>
                  <a:glow>
                    <a:srgbClr val="8AF7FF"/>
                  </a:glow>
                  <a:outerShdw blurRad="38100" dist="38100" dir="2700000" algn="tl">
                    <a:schemeClr val="tx1"/>
                  </a:outerShdw>
                </a:effectLst>
              </a:rPr>
              <a:t>4</a:t>
            </a:r>
            <a:r>
              <a:rPr lang="en-US" sz="11000" b="1" dirty="0">
                <a:solidFill>
                  <a:schemeClr val="bg1"/>
                </a:solidFill>
                <a:effectLst>
                  <a:glow>
                    <a:srgbClr val="8AF7FF"/>
                  </a:glow>
                  <a:outerShdw blurRad="38100" dist="38100" dir="2700000" algn="tl">
                    <a:schemeClr val="tx1"/>
                  </a:outerShdw>
                </a:effectLst>
              </a:rPr>
              <a:t>) </a:t>
            </a:r>
            <a:r>
              <a:rPr lang="en-US" sz="11000" b="1" dirty="0" smtClean="0">
                <a:solidFill>
                  <a:schemeClr val="bg1"/>
                </a:solidFill>
                <a:effectLst>
                  <a:glow>
                    <a:srgbClr val="8AF7FF"/>
                  </a:glow>
                  <a:outerShdw blurRad="38100" dist="38100" dir="2700000" algn="tl">
                    <a:schemeClr val="tx1"/>
                  </a:outerShdw>
                </a:effectLst>
              </a:rPr>
              <a:t>An </a:t>
            </a:r>
            <a:r>
              <a:rPr lang="en-US" sz="11000" b="1" dirty="0">
                <a:solidFill>
                  <a:schemeClr val="bg1"/>
                </a:solidFill>
                <a:effectLst>
                  <a:glow>
                    <a:srgbClr val="8AF7FF"/>
                  </a:glow>
                  <a:outerShdw blurRad="38100" dist="38100" dir="2700000" algn="tl">
                    <a:schemeClr val="tx1"/>
                  </a:outerShdw>
                </a:effectLst>
              </a:rPr>
              <a:t>indicator </a:t>
            </a:r>
            <a:r>
              <a:rPr lang="en-US" sz="11000" b="1" dirty="0" smtClean="0">
                <a:solidFill>
                  <a:schemeClr val="bg1"/>
                </a:solidFill>
                <a:effectLst>
                  <a:glow>
                    <a:srgbClr val="8AF7FF"/>
                  </a:glow>
                  <a:outerShdw blurRad="38100" dist="38100" dir="2700000" algn="tl">
                    <a:schemeClr val="tx1"/>
                  </a:outerShdw>
                </a:effectLst>
              </a:rPr>
              <a:t/>
            </a:r>
            <a:br>
              <a:rPr lang="en-US" sz="11000" b="1" dirty="0" smtClean="0">
                <a:solidFill>
                  <a:schemeClr val="bg1"/>
                </a:solidFill>
                <a:effectLst>
                  <a:glow>
                    <a:srgbClr val="8AF7FF"/>
                  </a:glow>
                  <a:outerShdw blurRad="38100" dist="38100" dir="2700000" algn="tl">
                    <a:schemeClr val="tx1"/>
                  </a:outerShdw>
                </a:effectLst>
              </a:rPr>
            </a:br>
            <a:r>
              <a:rPr lang="en-US" sz="11000" b="1" dirty="0" smtClean="0">
                <a:solidFill>
                  <a:schemeClr val="bg1"/>
                </a:solidFill>
                <a:effectLst>
                  <a:glow>
                    <a:srgbClr val="8AF7FF"/>
                  </a:glow>
                  <a:outerShdw blurRad="38100" dist="38100" dir="2700000" algn="tl">
                    <a:schemeClr val="tx1"/>
                  </a:outerShdw>
                </a:effectLst>
              </a:rPr>
              <a:t>of </a:t>
            </a:r>
            <a:r>
              <a:rPr lang="en-US" sz="11000" b="1" dirty="0">
                <a:solidFill>
                  <a:schemeClr val="bg1"/>
                </a:solidFill>
                <a:effectLst>
                  <a:glow>
                    <a:srgbClr val="8AF7FF"/>
                  </a:glow>
                  <a:outerShdw blurRad="38100" dist="38100" dir="2700000" algn="tl">
                    <a:schemeClr val="tx1"/>
                  </a:outerShdw>
                </a:effectLst>
              </a:rPr>
              <a:t>our heart</a:t>
            </a:r>
          </a:p>
        </p:txBody>
      </p:sp>
    </p:spTree>
    <p:extLst>
      <p:ext uri="{BB962C8B-B14F-4D97-AF65-F5344CB8AC3E}">
        <p14:creationId xmlns:p14="http://schemas.microsoft.com/office/powerpoint/2010/main" val="3004963021"/>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811C4B9-2F36-4A30-B583-870FF9351051}"/>
              </a:ext>
            </a:extLst>
          </p:cNvPr>
          <p:cNvSpPr txBox="1"/>
          <p:nvPr/>
        </p:nvSpPr>
        <p:spPr>
          <a:xfrm>
            <a:off x="669757" y="1031844"/>
            <a:ext cx="10852485" cy="3430170"/>
          </a:xfrm>
          <a:prstGeom prst="rect">
            <a:avLst/>
          </a:prstGeom>
          <a:noFill/>
        </p:spPr>
        <p:txBody>
          <a:bodyPr wrap="square" rtlCol="0">
            <a:spAutoFit/>
          </a:bodyPr>
          <a:lstStyle/>
          <a:p>
            <a:pPr algn="ctr">
              <a:lnSpc>
                <a:spcPct val="80000"/>
              </a:lnSpc>
              <a:spcBef>
                <a:spcPts val="2400"/>
              </a:spcBef>
            </a:pPr>
            <a:r>
              <a:rPr lang="en-US" sz="4500" b="1" baseline="30000" dirty="0" smtClean="0">
                <a:solidFill>
                  <a:schemeClr val="bg1"/>
                </a:solidFill>
                <a:effectLst>
                  <a:glow>
                    <a:srgbClr val="8AF7FF"/>
                  </a:glow>
                  <a:outerShdw blurRad="38100" dist="38100" dir="2700000" algn="tl">
                    <a:schemeClr val="tx1"/>
                  </a:outerShdw>
                </a:effectLst>
                <a:cs typeface="Calibri Light" panose="020F0302020204030204" pitchFamily="34" charset="0"/>
              </a:rPr>
              <a:t>6</a:t>
            </a:r>
            <a:r>
              <a:rPr lang="en-US" sz="45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 </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Remember this: Whoever sows sparingly will also reap sparingly, and whoever sows generously will also reap generously. </a:t>
            </a:r>
            <a:r>
              <a:rPr lang="en-US" sz="4500" b="1" baseline="30000" dirty="0">
                <a:solidFill>
                  <a:schemeClr val="bg1"/>
                </a:solidFill>
                <a:effectLst>
                  <a:glow>
                    <a:srgbClr val="8AF7FF"/>
                  </a:glow>
                  <a:outerShdw blurRad="38100" dist="38100" dir="2700000" algn="tl">
                    <a:schemeClr val="tx1"/>
                  </a:outerShdw>
                </a:effectLst>
                <a:cs typeface="Calibri Light" panose="020F0302020204030204" pitchFamily="34" charset="0"/>
              </a:rPr>
              <a:t>7</a:t>
            </a:r>
            <a:r>
              <a:rPr lang="en-US" sz="4500" b="1" dirty="0">
                <a:solidFill>
                  <a:schemeClr val="bg1"/>
                </a:solidFill>
                <a:effectLst>
                  <a:glow>
                    <a:srgbClr val="8AF7FF"/>
                  </a:glow>
                  <a:outerShdw blurRad="38100" dist="38100" dir="2700000" algn="tl">
                    <a:schemeClr val="tx1"/>
                  </a:outerShdw>
                </a:effectLst>
                <a:cs typeface="Calibri Light" panose="020F0302020204030204" pitchFamily="34" charset="0"/>
              </a:rPr>
              <a:t> Each man should give what he has decided in his heart to give, not reluctantly or under compulsion, for God loves a cheerful giver.</a:t>
            </a:r>
          </a:p>
        </p:txBody>
      </p:sp>
      <p:sp>
        <p:nvSpPr>
          <p:cNvPr id="12" name="TextBox 11">
            <a:extLst>
              <a:ext uri="{FF2B5EF4-FFF2-40B4-BE49-F238E27FC236}">
                <a16:creationId xmlns:a16="http://schemas.microsoft.com/office/drawing/2014/main" id="{D811C4B9-2F36-4A30-B583-870FF9351051}"/>
              </a:ext>
            </a:extLst>
          </p:cNvPr>
          <p:cNvSpPr txBox="1"/>
          <p:nvPr/>
        </p:nvSpPr>
        <p:spPr>
          <a:xfrm>
            <a:off x="185738" y="389232"/>
            <a:ext cx="11815762" cy="609398"/>
          </a:xfrm>
          <a:prstGeom prst="rect">
            <a:avLst/>
          </a:prstGeom>
          <a:noFill/>
        </p:spPr>
        <p:txBody>
          <a:bodyPr wrap="square" rtlCol="0">
            <a:spAutoFit/>
          </a:bodyPr>
          <a:lstStyle/>
          <a:p>
            <a:pPr algn="ctr">
              <a:lnSpc>
                <a:spcPct val="70000"/>
              </a:lnSpc>
            </a:pPr>
            <a:r>
              <a:rPr lang="en-US" sz="4800" b="1" u="sng" dirty="0">
                <a:solidFill>
                  <a:schemeClr val="bg1"/>
                </a:solidFill>
                <a:effectLst>
                  <a:glow>
                    <a:srgbClr val="8AF7FF"/>
                  </a:glow>
                  <a:outerShdw blurRad="38100" dist="38100" dir="2700000" algn="tl">
                    <a:schemeClr val="tx1"/>
                  </a:outerShdw>
                </a:effectLst>
              </a:rPr>
              <a:t>2 Corinthians 9:6-7 </a:t>
            </a:r>
          </a:p>
        </p:txBody>
      </p:sp>
      <p:sp>
        <p:nvSpPr>
          <p:cNvPr id="4" name="TextBox 3">
            <a:extLst>
              <a:ext uri="{FF2B5EF4-FFF2-40B4-BE49-F238E27FC236}">
                <a16:creationId xmlns:a16="http://schemas.microsoft.com/office/drawing/2014/main" id="{D811C4B9-2F36-4A30-B583-870FF9351051}"/>
              </a:ext>
            </a:extLst>
          </p:cNvPr>
          <p:cNvSpPr txBox="1"/>
          <p:nvPr/>
        </p:nvSpPr>
        <p:spPr>
          <a:xfrm>
            <a:off x="669757" y="5199027"/>
            <a:ext cx="10852485" cy="1338828"/>
          </a:xfrm>
          <a:prstGeom prst="rect">
            <a:avLst/>
          </a:prstGeom>
          <a:noFill/>
        </p:spPr>
        <p:txBody>
          <a:bodyPr wrap="square" rtlCol="0">
            <a:spAutoFit/>
          </a:bodyPr>
          <a:lstStyle/>
          <a:p>
            <a:pPr algn="ctr">
              <a:lnSpc>
                <a:spcPct val="80000"/>
              </a:lnSpc>
              <a:spcBef>
                <a:spcPts val="2400"/>
              </a:spcBef>
            </a:pPr>
            <a:r>
              <a:rPr lang="en-US" sz="50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“For </a:t>
            </a:r>
            <a:r>
              <a:rPr lang="en-US" sz="5000" b="1" dirty="0">
                <a:solidFill>
                  <a:schemeClr val="bg1"/>
                </a:solidFill>
                <a:effectLst>
                  <a:glow>
                    <a:srgbClr val="8AF7FF"/>
                  </a:glow>
                  <a:outerShdw blurRad="38100" dist="38100" dir="2700000" algn="tl">
                    <a:schemeClr val="tx1"/>
                  </a:outerShdw>
                </a:effectLst>
                <a:cs typeface="Calibri Light" panose="020F0302020204030204" pitchFamily="34" charset="0"/>
              </a:rPr>
              <a:t>where your treasure is, </a:t>
            </a:r>
            <a:r>
              <a:rPr lang="en-US" sz="50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
            </a:r>
            <a:br>
              <a:rPr lang="en-US" sz="5000" b="1" dirty="0" smtClean="0">
                <a:solidFill>
                  <a:schemeClr val="bg1"/>
                </a:solidFill>
                <a:effectLst>
                  <a:glow>
                    <a:srgbClr val="8AF7FF"/>
                  </a:glow>
                  <a:outerShdw blurRad="38100" dist="38100" dir="2700000" algn="tl">
                    <a:schemeClr val="tx1"/>
                  </a:outerShdw>
                </a:effectLst>
                <a:cs typeface="Calibri Light" panose="020F0302020204030204" pitchFamily="34" charset="0"/>
              </a:rPr>
            </a:br>
            <a:r>
              <a:rPr lang="en-US" sz="5000" b="1" dirty="0" smtClean="0">
                <a:solidFill>
                  <a:schemeClr val="bg1"/>
                </a:solidFill>
                <a:effectLst>
                  <a:glow>
                    <a:srgbClr val="8AF7FF"/>
                  </a:glow>
                  <a:outerShdw blurRad="38100" dist="38100" dir="2700000" algn="tl">
                    <a:schemeClr val="tx1"/>
                  </a:outerShdw>
                </a:effectLst>
                <a:cs typeface="Calibri Light" panose="020F0302020204030204" pitchFamily="34" charset="0"/>
              </a:rPr>
              <a:t>there </a:t>
            </a:r>
            <a:r>
              <a:rPr lang="en-US" sz="5000" b="1" dirty="0">
                <a:solidFill>
                  <a:schemeClr val="bg1"/>
                </a:solidFill>
                <a:effectLst>
                  <a:glow>
                    <a:srgbClr val="8AF7FF"/>
                  </a:glow>
                  <a:outerShdw blurRad="38100" dist="38100" dir="2700000" algn="tl">
                    <a:schemeClr val="tx1"/>
                  </a:outerShdw>
                </a:effectLst>
                <a:cs typeface="Calibri Light" panose="020F0302020204030204" pitchFamily="34" charset="0"/>
              </a:rPr>
              <a:t>your heart will be also.”</a:t>
            </a:r>
          </a:p>
        </p:txBody>
      </p:sp>
      <p:sp>
        <p:nvSpPr>
          <p:cNvPr id="5" name="TextBox 4">
            <a:extLst>
              <a:ext uri="{FF2B5EF4-FFF2-40B4-BE49-F238E27FC236}">
                <a16:creationId xmlns:a16="http://schemas.microsoft.com/office/drawing/2014/main" id="{D811C4B9-2F36-4A30-B583-870FF9351051}"/>
              </a:ext>
            </a:extLst>
          </p:cNvPr>
          <p:cNvSpPr txBox="1"/>
          <p:nvPr/>
        </p:nvSpPr>
        <p:spPr>
          <a:xfrm>
            <a:off x="185738" y="4556415"/>
            <a:ext cx="11815762" cy="665567"/>
          </a:xfrm>
          <a:prstGeom prst="rect">
            <a:avLst/>
          </a:prstGeom>
          <a:noFill/>
        </p:spPr>
        <p:txBody>
          <a:bodyPr wrap="square" rtlCol="0">
            <a:spAutoFit/>
          </a:bodyPr>
          <a:lstStyle/>
          <a:p>
            <a:pPr algn="ctr">
              <a:lnSpc>
                <a:spcPct val="70000"/>
              </a:lnSpc>
            </a:pPr>
            <a:r>
              <a:rPr lang="en-US" sz="5000" b="1" u="sng" dirty="0">
                <a:solidFill>
                  <a:schemeClr val="bg1"/>
                </a:solidFill>
                <a:effectLst>
                  <a:glow>
                    <a:srgbClr val="8AF7FF"/>
                  </a:glow>
                  <a:outerShdw blurRad="38100" dist="38100" dir="2700000" algn="tl">
                    <a:schemeClr val="tx1"/>
                  </a:outerShdw>
                </a:effectLst>
              </a:rPr>
              <a:t>Matthew 6:21  </a:t>
            </a:r>
          </a:p>
        </p:txBody>
      </p:sp>
    </p:spTree>
    <p:extLst>
      <p:ext uri="{BB962C8B-B14F-4D97-AF65-F5344CB8AC3E}">
        <p14:creationId xmlns:p14="http://schemas.microsoft.com/office/powerpoint/2010/main" val="361508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616</Words>
  <Application>Microsoft Office PowerPoint</Application>
  <PresentationFormat>Widescreen</PresentationFormat>
  <Paragraphs>42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107</cp:revision>
  <dcterms:created xsi:type="dcterms:W3CDTF">2017-10-30T14:02:10Z</dcterms:created>
  <dcterms:modified xsi:type="dcterms:W3CDTF">2020-01-26T18:55:55Z</dcterms:modified>
</cp:coreProperties>
</file>