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sldIdLst>
    <p:sldId id="270" r:id="rId2"/>
    <p:sldId id="373" r:id="rId3"/>
    <p:sldId id="358" r:id="rId4"/>
    <p:sldId id="420" r:id="rId5"/>
    <p:sldId id="421" r:id="rId6"/>
    <p:sldId id="422" r:id="rId7"/>
    <p:sldId id="423" r:id="rId8"/>
    <p:sldId id="448" r:id="rId9"/>
    <p:sldId id="424" r:id="rId10"/>
    <p:sldId id="425" r:id="rId11"/>
    <p:sldId id="426" r:id="rId12"/>
    <p:sldId id="427" r:id="rId13"/>
    <p:sldId id="428" r:id="rId14"/>
    <p:sldId id="429" r:id="rId15"/>
    <p:sldId id="430" r:id="rId16"/>
    <p:sldId id="431" r:id="rId17"/>
    <p:sldId id="450" r:id="rId18"/>
    <p:sldId id="432" r:id="rId19"/>
    <p:sldId id="433" r:id="rId20"/>
    <p:sldId id="434" r:id="rId21"/>
    <p:sldId id="449" r:id="rId22"/>
    <p:sldId id="435" r:id="rId23"/>
    <p:sldId id="436" r:id="rId24"/>
    <p:sldId id="451" r:id="rId25"/>
    <p:sldId id="437" r:id="rId26"/>
    <p:sldId id="439" r:id="rId27"/>
    <p:sldId id="440" r:id="rId28"/>
    <p:sldId id="441" r:id="rId29"/>
    <p:sldId id="442" r:id="rId30"/>
    <p:sldId id="452" r:id="rId31"/>
    <p:sldId id="453" r:id="rId32"/>
    <p:sldId id="454" r:id="rId33"/>
    <p:sldId id="444" r:id="rId34"/>
    <p:sldId id="445" r:id="rId35"/>
    <p:sldId id="446" r:id="rId36"/>
    <p:sldId id="396" r:id="rId37"/>
    <p:sldId id="457" r:id="rId38"/>
    <p:sldId id="391"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Berlin Sans FB Demi" panose="020E0802020502020306" pitchFamily="34" charset="0"/>
      <p:bold r:id="rId45"/>
    </p:embeddedFont>
    <p:embeddedFont>
      <p:font typeface="Calibri Light" panose="020F0302020204030204" pitchFamily="34" charset="0"/>
      <p:regular r:id="rId46"/>
      <p:italic r:id="rId47"/>
    </p:embeddedFont>
    <p:embeddedFont>
      <p:font typeface="Berlin Sans FB" panose="020E0602020502020306" pitchFamily="34"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3636"/>
    <a:srgbClr val="E6E647"/>
    <a:srgbClr val="9F0C1D"/>
    <a:srgbClr val="A90518"/>
    <a:srgbClr val="000000"/>
    <a:srgbClr val="020000"/>
    <a:srgbClr val="980A1A"/>
    <a:srgbClr val="5F0006"/>
    <a:srgbClr val="F4B6BD"/>
    <a:srgbClr val="CBB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1" d="100"/>
          <a:sy n="101" d="100"/>
        </p:scale>
        <p:origin x="37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D80BF-DF2C-429A-8A09-5EAADC697AAC}" type="datetimeFigureOut">
              <a:rPr lang="en-US" smtClean="0"/>
              <a:t>3/21/2020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33B18-3E00-4CBB-8E30-DD13ACE3FA80}" type="slidenum">
              <a:rPr lang="en-US" smtClean="0"/>
              <a:t>‹#›</a:t>
            </a:fld>
            <a:endParaRPr lang="en-US"/>
          </a:p>
        </p:txBody>
      </p:sp>
    </p:spTree>
    <p:extLst>
      <p:ext uri="{BB962C8B-B14F-4D97-AF65-F5344CB8AC3E}">
        <p14:creationId xmlns:p14="http://schemas.microsoft.com/office/powerpoint/2010/main" val="194701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8AE8D0-8B7D-4444-BBCD-7D73020A2221}" type="slidenum">
              <a:rPr lang="en-US" smtClean="0"/>
              <a:t>4</a:t>
            </a:fld>
            <a:endParaRPr lang="en-US"/>
          </a:p>
        </p:txBody>
      </p:sp>
    </p:spTree>
    <p:extLst>
      <p:ext uri="{BB962C8B-B14F-4D97-AF65-F5344CB8AC3E}">
        <p14:creationId xmlns:p14="http://schemas.microsoft.com/office/powerpoint/2010/main" val="231326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13</a:t>
            </a:fld>
            <a:endParaRPr lang="en-US"/>
          </a:p>
        </p:txBody>
      </p:sp>
    </p:spTree>
    <p:extLst>
      <p:ext uri="{BB962C8B-B14F-4D97-AF65-F5344CB8AC3E}">
        <p14:creationId xmlns:p14="http://schemas.microsoft.com/office/powerpoint/2010/main" val="406781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14</a:t>
            </a:fld>
            <a:endParaRPr lang="en-US"/>
          </a:p>
        </p:txBody>
      </p:sp>
    </p:spTree>
    <p:extLst>
      <p:ext uri="{BB962C8B-B14F-4D97-AF65-F5344CB8AC3E}">
        <p14:creationId xmlns:p14="http://schemas.microsoft.com/office/powerpoint/2010/main" val="339768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15</a:t>
            </a:fld>
            <a:endParaRPr lang="en-US"/>
          </a:p>
        </p:txBody>
      </p:sp>
    </p:spTree>
    <p:extLst>
      <p:ext uri="{BB962C8B-B14F-4D97-AF65-F5344CB8AC3E}">
        <p14:creationId xmlns:p14="http://schemas.microsoft.com/office/powerpoint/2010/main" val="234012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16</a:t>
            </a:fld>
            <a:endParaRPr lang="en-US"/>
          </a:p>
        </p:txBody>
      </p:sp>
    </p:spTree>
    <p:extLst>
      <p:ext uri="{BB962C8B-B14F-4D97-AF65-F5344CB8AC3E}">
        <p14:creationId xmlns:p14="http://schemas.microsoft.com/office/powerpoint/2010/main" val="374503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17</a:t>
            </a:fld>
            <a:endParaRPr lang="en-US"/>
          </a:p>
        </p:txBody>
      </p:sp>
    </p:spTree>
    <p:extLst>
      <p:ext uri="{BB962C8B-B14F-4D97-AF65-F5344CB8AC3E}">
        <p14:creationId xmlns:p14="http://schemas.microsoft.com/office/powerpoint/2010/main" val="394887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18</a:t>
            </a:fld>
            <a:endParaRPr lang="en-US"/>
          </a:p>
        </p:txBody>
      </p:sp>
    </p:spTree>
    <p:extLst>
      <p:ext uri="{BB962C8B-B14F-4D97-AF65-F5344CB8AC3E}">
        <p14:creationId xmlns:p14="http://schemas.microsoft.com/office/powerpoint/2010/main" val="40012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19</a:t>
            </a:fld>
            <a:endParaRPr lang="en-US"/>
          </a:p>
        </p:txBody>
      </p:sp>
    </p:spTree>
    <p:extLst>
      <p:ext uri="{BB962C8B-B14F-4D97-AF65-F5344CB8AC3E}">
        <p14:creationId xmlns:p14="http://schemas.microsoft.com/office/powerpoint/2010/main" val="235924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20</a:t>
            </a:fld>
            <a:endParaRPr lang="en-US"/>
          </a:p>
        </p:txBody>
      </p:sp>
    </p:spTree>
    <p:extLst>
      <p:ext uri="{BB962C8B-B14F-4D97-AF65-F5344CB8AC3E}">
        <p14:creationId xmlns:p14="http://schemas.microsoft.com/office/powerpoint/2010/main" val="889433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21</a:t>
            </a:fld>
            <a:endParaRPr lang="en-US"/>
          </a:p>
        </p:txBody>
      </p:sp>
    </p:spTree>
    <p:extLst>
      <p:ext uri="{BB962C8B-B14F-4D97-AF65-F5344CB8AC3E}">
        <p14:creationId xmlns:p14="http://schemas.microsoft.com/office/powerpoint/2010/main" val="297528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22</a:t>
            </a:fld>
            <a:endParaRPr lang="en-US"/>
          </a:p>
        </p:txBody>
      </p:sp>
    </p:spTree>
    <p:extLst>
      <p:ext uri="{BB962C8B-B14F-4D97-AF65-F5344CB8AC3E}">
        <p14:creationId xmlns:p14="http://schemas.microsoft.com/office/powerpoint/2010/main" val="346474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5</a:t>
            </a:fld>
            <a:endParaRPr lang="en-US"/>
          </a:p>
        </p:txBody>
      </p:sp>
    </p:spTree>
    <p:extLst>
      <p:ext uri="{BB962C8B-B14F-4D97-AF65-F5344CB8AC3E}">
        <p14:creationId xmlns:p14="http://schemas.microsoft.com/office/powerpoint/2010/main" val="287481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23</a:t>
            </a:fld>
            <a:endParaRPr lang="en-US"/>
          </a:p>
        </p:txBody>
      </p:sp>
    </p:spTree>
    <p:extLst>
      <p:ext uri="{BB962C8B-B14F-4D97-AF65-F5344CB8AC3E}">
        <p14:creationId xmlns:p14="http://schemas.microsoft.com/office/powerpoint/2010/main" val="85982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24</a:t>
            </a:fld>
            <a:endParaRPr lang="en-US"/>
          </a:p>
        </p:txBody>
      </p:sp>
    </p:spTree>
    <p:extLst>
      <p:ext uri="{BB962C8B-B14F-4D97-AF65-F5344CB8AC3E}">
        <p14:creationId xmlns:p14="http://schemas.microsoft.com/office/powerpoint/2010/main" val="3948092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25</a:t>
            </a:fld>
            <a:endParaRPr lang="en-US"/>
          </a:p>
        </p:txBody>
      </p:sp>
    </p:spTree>
    <p:extLst>
      <p:ext uri="{BB962C8B-B14F-4D97-AF65-F5344CB8AC3E}">
        <p14:creationId xmlns:p14="http://schemas.microsoft.com/office/powerpoint/2010/main" val="4202020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26</a:t>
            </a:fld>
            <a:endParaRPr lang="en-US"/>
          </a:p>
        </p:txBody>
      </p:sp>
    </p:spTree>
    <p:extLst>
      <p:ext uri="{BB962C8B-B14F-4D97-AF65-F5344CB8AC3E}">
        <p14:creationId xmlns:p14="http://schemas.microsoft.com/office/powerpoint/2010/main" val="267968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27</a:t>
            </a:fld>
            <a:endParaRPr lang="en-US"/>
          </a:p>
        </p:txBody>
      </p:sp>
    </p:spTree>
    <p:extLst>
      <p:ext uri="{BB962C8B-B14F-4D97-AF65-F5344CB8AC3E}">
        <p14:creationId xmlns:p14="http://schemas.microsoft.com/office/powerpoint/2010/main" val="2244123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28</a:t>
            </a:fld>
            <a:endParaRPr lang="en-US"/>
          </a:p>
        </p:txBody>
      </p:sp>
    </p:spTree>
    <p:extLst>
      <p:ext uri="{BB962C8B-B14F-4D97-AF65-F5344CB8AC3E}">
        <p14:creationId xmlns:p14="http://schemas.microsoft.com/office/powerpoint/2010/main" val="335742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29</a:t>
            </a:fld>
            <a:endParaRPr lang="en-US"/>
          </a:p>
        </p:txBody>
      </p:sp>
    </p:spTree>
    <p:extLst>
      <p:ext uri="{BB962C8B-B14F-4D97-AF65-F5344CB8AC3E}">
        <p14:creationId xmlns:p14="http://schemas.microsoft.com/office/powerpoint/2010/main" val="156374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30</a:t>
            </a:fld>
            <a:endParaRPr lang="en-US"/>
          </a:p>
        </p:txBody>
      </p:sp>
    </p:spTree>
    <p:extLst>
      <p:ext uri="{BB962C8B-B14F-4D97-AF65-F5344CB8AC3E}">
        <p14:creationId xmlns:p14="http://schemas.microsoft.com/office/powerpoint/2010/main" val="1820123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31</a:t>
            </a:fld>
            <a:endParaRPr lang="en-US"/>
          </a:p>
        </p:txBody>
      </p:sp>
    </p:spTree>
    <p:extLst>
      <p:ext uri="{BB962C8B-B14F-4D97-AF65-F5344CB8AC3E}">
        <p14:creationId xmlns:p14="http://schemas.microsoft.com/office/powerpoint/2010/main" val="2186574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32</a:t>
            </a:fld>
            <a:endParaRPr lang="en-US"/>
          </a:p>
        </p:txBody>
      </p:sp>
    </p:spTree>
    <p:extLst>
      <p:ext uri="{BB962C8B-B14F-4D97-AF65-F5344CB8AC3E}">
        <p14:creationId xmlns:p14="http://schemas.microsoft.com/office/powerpoint/2010/main" val="173144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6</a:t>
            </a:fld>
            <a:endParaRPr lang="en-US"/>
          </a:p>
        </p:txBody>
      </p:sp>
    </p:spTree>
    <p:extLst>
      <p:ext uri="{BB962C8B-B14F-4D97-AF65-F5344CB8AC3E}">
        <p14:creationId xmlns:p14="http://schemas.microsoft.com/office/powerpoint/2010/main" val="2074108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33</a:t>
            </a:fld>
            <a:endParaRPr lang="en-US"/>
          </a:p>
        </p:txBody>
      </p:sp>
    </p:spTree>
    <p:extLst>
      <p:ext uri="{BB962C8B-B14F-4D97-AF65-F5344CB8AC3E}">
        <p14:creationId xmlns:p14="http://schemas.microsoft.com/office/powerpoint/2010/main" val="838661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34</a:t>
            </a:fld>
            <a:endParaRPr lang="en-US"/>
          </a:p>
        </p:txBody>
      </p:sp>
    </p:spTree>
    <p:extLst>
      <p:ext uri="{BB962C8B-B14F-4D97-AF65-F5344CB8AC3E}">
        <p14:creationId xmlns:p14="http://schemas.microsoft.com/office/powerpoint/2010/main" val="3122165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35</a:t>
            </a:fld>
            <a:endParaRPr lang="en-US"/>
          </a:p>
        </p:txBody>
      </p:sp>
    </p:spTree>
    <p:extLst>
      <p:ext uri="{BB962C8B-B14F-4D97-AF65-F5344CB8AC3E}">
        <p14:creationId xmlns:p14="http://schemas.microsoft.com/office/powerpoint/2010/main" val="117141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7</a:t>
            </a:fld>
            <a:endParaRPr lang="en-US"/>
          </a:p>
        </p:txBody>
      </p:sp>
    </p:spTree>
    <p:extLst>
      <p:ext uri="{BB962C8B-B14F-4D97-AF65-F5344CB8AC3E}">
        <p14:creationId xmlns:p14="http://schemas.microsoft.com/office/powerpoint/2010/main" val="356931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8</a:t>
            </a:fld>
            <a:endParaRPr lang="en-US"/>
          </a:p>
        </p:txBody>
      </p:sp>
    </p:spTree>
    <p:extLst>
      <p:ext uri="{BB962C8B-B14F-4D97-AF65-F5344CB8AC3E}">
        <p14:creationId xmlns:p14="http://schemas.microsoft.com/office/powerpoint/2010/main" val="122100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9</a:t>
            </a:fld>
            <a:endParaRPr lang="en-US"/>
          </a:p>
        </p:txBody>
      </p:sp>
    </p:spTree>
    <p:extLst>
      <p:ext uri="{BB962C8B-B14F-4D97-AF65-F5344CB8AC3E}">
        <p14:creationId xmlns:p14="http://schemas.microsoft.com/office/powerpoint/2010/main" val="70434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10</a:t>
            </a:fld>
            <a:endParaRPr lang="en-US"/>
          </a:p>
        </p:txBody>
      </p:sp>
    </p:spTree>
    <p:extLst>
      <p:ext uri="{BB962C8B-B14F-4D97-AF65-F5344CB8AC3E}">
        <p14:creationId xmlns:p14="http://schemas.microsoft.com/office/powerpoint/2010/main" val="421197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11</a:t>
            </a:fld>
            <a:endParaRPr lang="en-US"/>
          </a:p>
        </p:txBody>
      </p:sp>
    </p:spTree>
    <p:extLst>
      <p:ext uri="{BB962C8B-B14F-4D97-AF65-F5344CB8AC3E}">
        <p14:creationId xmlns:p14="http://schemas.microsoft.com/office/powerpoint/2010/main" val="365128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12</a:t>
            </a:fld>
            <a:endParaRPr lang="en-US"/>
          </a:p>
        </p:txBody>
      </p:sp>
    </p:spTree>
    <p:extLst>
      <p:ext uri="{BB962C8B-B14F-4D97-AF65-F5344CB8AC3E}">
        <p14:creationId xmlns:p14="http://schemas.microsoft.com/office/powerpoint/2010/main" val="265654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3/21/2020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3/21/2020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When you hear of wars and uprisings, do not be frightened. These things must happen first, but the end will not come right away.” Then he said to them: “Nation will rise against nation, and kingdom against kingdom. There will be great earthquakes, famines and pestilences in various places, and fearful events and great signs from</a:t>
            </a:r>
            <a:endParaRPr lang="en-US" sz="50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8DCA75C-9DC9-4E64-821B-841E33A88A3F}"/>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415376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heaven. All these are the beginning of birth pains. You must be on your guard. You will be handed over to the local councils and flogged in the synagogues </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and put to death, and you will be hated by all nations because of me.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On account of me you will stand before governors and kings as witnesses to them. … </a:t>
            </a:r>
            <a:endParaRPr lang="en-US" sz="50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EE5E934C-A92B-4249-9556-198EF87E1658}"/>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234432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At that time many will turn away from the faith and will betray and hate each other, and many false prophets will appear and deceive many people. Because of the increase of wickedness, the love of most will grow cold,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endParaRPr lang="en-US" sz="50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9D130C66-E1A8-4A39-A03A-A0341042F3B3}"/>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094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And this gospel of the kingdom will be preached in the whole world as a testimony to all nations, and then the end will come.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&lt;Not included in Luke&gt;</a:t>
            </a:r>
          </a:p>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algn="l">
              <a:spcBef>
                <a:spcPts val="0"/>
              </a:spcBef>
              <a:buClr>
                <a:srgbClr val="92D050"/>
              </a:buClr>
              <a:buSzPct val="100000"/>
            </a:pPr>
            <a:endPar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algn="l">
              <a:spcBef>
                <a:spcPts val="0"/>
              </a:spcBef>
              <a:buClr>
                <a:srgbClr val="92D050"/>
              </a:buClr>
              <a:buSzPct val="100000"/>
            </a:pP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He made the work of the gospel the matter of supreme importance!</a:t>
            </a:r>
            <a:endParaRPr lang="en-US" sz="50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93B72F7E-C7DF-4067-9478-BD7B634E0F5F}"/>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7766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157071"/>
            <a:ext cx="12192000" cy="69646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Acts 1:6-8</a:t>
            </a:r>
          </a:p>
        </p:txBody>
      </p:sp>
      <p:sp>
        <p:nvSpPr>
          <p:cNvPr id="8" name="Content Placeholder 3"/>
          <p:cNvSpPr txBox="1">
            <a:spLocks/>
          </p:cNvSpPr>
          <p:nvPr/>
        </p:nvSpPr>
        <p:spPr>
          <a:xfrm>
            <a:off x="356839" y="918209"/>
            <a:ext cx="11508059" cy="567593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rgbClr val="92D050"/>
              </a:buClr>
              <a:buSzPct val="100000"/>
            </a:pP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6</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Then they gathered around him and asked him, “Lord, are you at this time going to restore the kingdom to Israel?”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7</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He said to them: </a:t>
            </a:r>
            <a:r>
              <a:rPr lang="en-US" sz="4500" dirty="0">
                <a:solidFill>
                  <a:srgbClr val="FFFF4F"/>
                </a:solidFill>
                <a:effectLst>
                  <a:glow rad="152400">
                    <a:schemeClr val="tx1"/>
                  </a:glow>
                  <a:outerShdw blurRad="38100" dist="38100" dir="2700000" algn="tl">
                    <a:schemeClr val="tx1"/>
                  </a:outerShdw>
                </a:effectLst>
                <a:latin typeface="Berlin Sans FB" panose="020E0602020502020306" pitchFamily="34" charset="0"/>
              </a:rPr>
              <a:t>“It is not for you to know the times or dates the Father has set by his own authority.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8</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500" dirty="0">
                <a:solidFill>
                  <a:srgbClr val="FFFF4F"/>
                </a:solidFill>
                <a:effectLst>
                  <a:glow rad="152400">
                    <a:schemeClr val="tx1"/>
                  </a:glow>
                  <a:outerShdw blurRad="38100" dist="38100" dir="2700000" algn="tl">
                    <a:schemeClr val="tx1"/>
                  </a:outerShdw>
                </a:effectLst>
                <a:latin typeface="Berlin Sans FB" panose="020E0602020502020306" pitchFamily="34" charset="0"/>
              </a:rPr>
              <a:t>But you will receive power when the Holy Spirit comes on you; and you will be my witnesses </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in Jerusalem, and in all Judea and Samaria, and to the ends of the earth.”</a:t>
            </a:r>
          </a:p>
        </p:txBody>
      </p:sp>
    </p:spTree>
    <p:extLst>
      <p:ext uri="{BB962C8B-B14F-4D97-AF65-F5344CB8AC3E}">
        <p14:creationId xmlns:p14="http://schemas.microsoft.com/office/powerpoint/2010/main" val="21031291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882741"/>
            <a:ext cx="9530539" cy="58846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2000"/>
              </a:lnSpc>
              <a:spcBef>
                <a:spcPts val="0"/>
              </a:spcBef>
              <a:buClr>
                <a:srgbClr val="92D050"/>
              </a:buClr>
              <a:buSzPct val="100000"/>
            </a:pPr>
            <a:r>
              <a:rPr lang="en-US" sz="4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Whenever you are arrested and brought to trial, do not worry beforehand about what to say. Just say whatever is given you at the time, for it is not you speaking, but the Holy Spirit. “Brother will betray brother to death, and a father his child. Children will rebel against their parents and have them put to death. Everyone will hate you because of me, but the one who stands firm to the end will be saved. </a:t>
            </a:r>
            <a:r>
              <a:rPr lang="en-US" sz="42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&lt;Not in Matthew&gt;</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C481A7E0-82E4-4554-91BD-110999540982}"/>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8555016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600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Jesus now changes the subject and goes back to the first question…</a:t>
            </a:r>
            <a:endParaRPr lang="en-US" sz="600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3D9569E-C6A1-4B03-B3BA-DDA1914493FC}"/>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08965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So when you see standing in the </a:t>
            </a:r>
            <a:r>
              <a:rPr lang="en-US" sz="4500" u="sng"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hol</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y p</a:t>
            </a:r>
            <a:r>
              <a:rPr lang="en-US" sz="4500" u="sng"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lace</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standing where it does not belong</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 abomination that causes desolation,’ spoken of through the prophet Daniel—</a:t>
            </a:r>
            <a:r>
              <a:rPr lang="en-US" sz="4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let the reader understand</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When you see Jerusalem being surrounded by armies, you will know that its desolation is near.</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3D9569E-C6A1-4B03-B3BA-DDA1914493FC}"/>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420251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…then let those who are in Judea flee to the mountains,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let those in the city get out, and let those in the country not enter the city.</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Let no one on the housetop go down to take anything out of the house. Let no one in the field go back to get their cloak. …</a:t>
            </a:r>
            <a:endParaRPr lang="en-US" sz="50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13055DFD-9FD9-44DF-9E0B-5085DFA2A51D}"/>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40782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For this is the time of punishment in fulfillment of all that has been written.</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How dreadful it will be in those days for pregnant women and nursing mothers!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There will be great distress in the land and wrath against this people.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EE9F6012-793D-4432-808C-35716528390A}"/>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383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69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Pray that your flight will not take place in winter </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or on the Sabbath.</a:t>
            </a:r>
          </a:p>
          <a:p>
            <a:pPr algn="l">
              <a:spcBef>
                <a:spcPts val="1200"/>
              </a:spcBef>
              <a:buClr>
                <a:srgbClr val="92D050"/>
              </a:buClr>
              <a:buSzPct val="100000"/>
            </a:pP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*Time when the Rabbinical rules concerning the distance that might be traveled on the Sabbath day would be still in force. That remark seems to fix the time with certainty as previous to the destruction of Jerusalem A.D. 70  </a:t>
            </a:r>
            <a:endParaRPr lang="en-US" sz="50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CB6E3D54-FDF9-42C4-844E-763EC1B18CA6}"/>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06463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Before </a:t>
            </a: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the Romans destroyed Jerusalem in A.D. 70, all the Christians fled from the city to Pella and other places in the mountains on the east side of the Jordan. They remembered the warning of Jesus </a:t>
            </a: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and fled </a:t>
            </a: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from the city. Historians say there is no record that any Christian died in the A.D. 70 destruction of Jerusalem.  </a:t>
            </a:r>
            <a:endParaRPr lang="en-US" sz="50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CB6E3D54-FDF9-42C4-844E-763EC1B18CA6}"/>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95171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7703" y="837020"/>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41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For </a:t>
            </a:r>
            <a:r>
              <a:rPr lang="en-US" sz="41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then</a:t>
            </a:r>
            <a:r>
              <a:rPr lang="en-US" sz="41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there will be g</a:t>
            </a:r>
            <a:r>
              <a:rPr lang="en-US" sz="41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reat tribulation</a:t>
            </a:r>
            <a:r>
              <a:rPr lang="en-US" sz="41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unequaled from the beginning of the world until now—and </a:t>
            </a:r>
            <a:r>
              <a:rPr lang="en-US" sz="41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never to be e</a:t>
            </a:r>
            <a:r>
              <a:rPr lang="en-US" sz="41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q</a:t>
            </a:r>
            <a:r>
              <a:rPr lang="en-US" sz="41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ualed a</a:t>
            </a:r>
            <a:r>
              <a:rPr lang="en-US" sz="41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a:t>
            </a:r>
            <a:r>
              <a:rPr lang="en-US" sz="41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ain</a:t>
            </a:r>
            <a:r>
              <a:rPr lang="en-US" sz="41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If those days had not been cut short, no one would survive, but for the sake of the elect those days will be shortened. (</a:t>
            </a:r>
            <a:r>
              <a:rPr lang="en-US" sz="415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They will fall by the sword and will be taken as prisoners to all the nations. Jerusalem will be trampled on by the Gentiles until the times of the Gentiles are fulfilled.</a:t>
            </a:r>
            <a:r>
              <a:rPr lang="en-US" sz="41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15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 </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125EF61-28FD-4591-B945-6C08DE76229D}"/>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568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that time if anyone says to you, ‘Look, here is the Messiah!’ or, ‘There he is!’ do not believe it. For false messiahs and false prophets will appear and perform great signs and wonders to deceive, if possible, even the elect. See, I have told you ahead of time.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&lt;Not included in Luke&gt;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4C23C77-EEF8-4AB6-8F0C-2194C9C6C6A5}"/>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25534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600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Jesus now changes the subject and goes back to the </a:t>
            </a:r>
            <a:r>
              <a:rPr lang="en-US" sz="600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second </a:t>
            </a:r>
            <a:r>
              <a:rPr lang="en-US" sz="600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question…</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4C23C77-EEF8-4AB6-8F0C-2194C9C6C6A5}"/>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35709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So if anyone tells you, ‘There he is, out in the wilderness,’ do not go out; or, ‘Here he is, in the inner rooms,’ do not believe it. For as lightning that comes from the east is visible even in the west, so will be the coming of the Son of Man. Wherever there is a carcass, there the vultures will gather.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4C23C77-EEF8-4AB6-8F0C-2194C9C6C6A5}"/>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56538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smtClean="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Immediately </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after the </a:t>
            </a:r>
            <a:r>
              <a:rPr lang="en-US" sz="4500" dirty="0" smtClean="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distress </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of those </a:t>
            </a:r>
            <a:r>
              <a:rPr lang="en-US" sz="4500" dirty="0" smtClean="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days</a:t>
            </a:r>
            <a:r>
              <a:rPr lang="en-US" sz="45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But in those days, following that tribulation,</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sun will be darkened, and the moon will not give its light; the stars will fall from the sky, and the heavenly bodies will be shaken.’ …</a:t>
            </a: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B2478E79-CA71-4ADD-9E20-D0BA1F7A8FD3}"/>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25176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There will be signs in the sun, moon and stars. On the earth, nations will be in anguish and perplexity at the roaring and tossing of the sea. People will faint from terror, apprehensive of what is coming on the world, for the heavenly bodies will be shaken.</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lvl="1" algn="l">
              <a:spcBef>
                <a:spcPts val="600"/>
              </a:spcBef>
              <a:buClr>
                <a:srgbClr val="92D050"/>
              </a:buClr>
              <a:buSzPct val="100000"/>
            </a:pP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Are these ‘signs’ meant to be </a:t>
            </a:r>
            <a:b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literal or figurative?</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D13672A-F2D2-450A-8A35-10AF6300FE9B}"/>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62135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92654"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Then will appear the sign of the Son of Man in heaven. </a:t>
            </a:r>
            <a:r>
              <a:rPr lang="en-US" sz="44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And then all the peoples of the earth will mourn </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when they see the Son of Man coming on the clouds of heaven, with power and great glory. And he will send his angels </a:t>
            </a:r>
            <a:r>
              <a:rPr lang="en-US" sz="44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with a loud trumpet call</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they will gather his elect from the four winds, from one end of the heavens to the other. ...</a:t>
            </a:r>
            <a:endParaRPr lang="en-US" sz="44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0FF51B9-FBBF-48AA-941F-103C8CAF744C}"/>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20765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When these things begin to take place, stand up and lift up your heads, because your redemption is drawing near.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Now learn this lesson from the fig tree: As soon as its twigs get tender and its leaves come out, you know that summer is near.</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8D526F8B-B4D2-493E-A0E7-4AA8C15A7658}"/>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96049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491844"/>
            <a:ext cx="12192000" cy="2446824"/>
          </a:xfrm>
          <a:prstGeom prst="rect">
            <a:avLst/>
          </a:prstGeom>
          <a:noFill/>
          <a:effectLst>
            <a:glow rad="152400">
              <a:schemeClr val="bg1"/>
            </a:glow>
            <a:outerShdw blurRad="38100" dist="38100" dir="5400000" algn="ctr" rotWithShape="0">
              <a:schemeClr val="tx1">
                <a:alpha val="80000"/>
              </a:schemeClr>
            </a:outerShdw>
          </a:effectLst>
        </p:spPr>
        <p:txBody>
          <a:bodyPr wrap="square" rtlCol="0">
            <a:spAutoFit/>
          </a:bodyPr>
          <a:lstStyle/>
          <a:p>
            <a:pPr algn="ctr">
              <a:lnSpc>
                <a:spcPct val="85000"/>
              </a:lnSpc>
            </a:pPr>
            <a:r>
              <a:rPr lang="en-US" sz="9000" b="1" spc="-150" dirty="0" smtClean="0">
                <a:solidFill>
                  <a:srgbClr val="000000"/>
                </a:solidFill>
                <a:effectLst>
                  <a:glow rad="101600">
                    <a:schemeClr val="bg1"/>
                  </a:glow>
                </a:effectLst>
                <a:latin typeface="Berlin Sans FB Demi" panose="020E0802020502020306" pitchFamily="34" charset="0"/>
              </a:rPr>
              <a:t>Week 7</a:t>
            </a:r>
            <a:r>
              <a:rPr lang="en-US" sz="9000" b="1" spc="-150" dirty="0">
                <a:solidFill>
                  <a:srgbClr val="000000"/>
                </a:solidFill>
                <a:effectLst>
                  <a:glow rad="101600">
                    <a:schemeClr val="bg1"/>
                  </a:glow>
                </a:effectLst>
                <a:latin typeface="Berlin Sans FB Demi" panose="020E0802020502020306" pitchFamily="34" charset="0"/>
              </a:rPr>
              <a:t/>
            </a:r>
            <a:br>
              <a:rPr lang="en-US" sz="9000" b="1" spc="-150" dirty="0">
                <a:solidFill>
                  <a:srgbClr val="000000"/>
                </a:solidFill>
                <a:effectLst>
                  <a:glow rad="101600">
                    <a:schemeClr val="bg1"/>
                  </a:glow>
                </a:effectLst>
                <a:latin typeface="Berlin Sans FB Demi" panose="020E0802020502020306" pitchFamily="34" charset="0"/>
              </a:rPr>
            </a:br>
            <a:r>
              <a:rPr lang="en-US" sz="9000" b="1" spc="-150" dirty="0" smtClean="0">
                <a:solidFill>
                  <a:srgbClr val="000000"/>
                </a:solidFill>
                <a:effectLst>
                  <a:glow rad="101600">
                    <a:schemeClr val="bg1"/>
                  </a:glow>
                </a:effectLst>
                <a:latin typeface="Berlin Sans FB Demi" panose="020E0802020502020306" pitchFamily="34" charset="0"/>
              </a:rPr>
              <a:t>End Times</a:t>
            </a:r>
            <a:endParaRPr lang="en-US" sz="9000" b="1" spc="-150" dirty="0">
              <a:solidFill>
                <a:srgbClr val="000000"/>
              </a:solidFill>
              <a:effectLst>
                <a:glow rad="101600">
                  <a:schemeClr val="bg1"/>
                </a:glow>
              </a:effectLst>
              <a:latin typeface="Berlin Sans FB Demi" panose="020E0802020502020306" pitchFamily="34" charset="0"/>
            </a:endParaRPr>
          </a:p>
        </p:txBody>
      </p:sp>
      <p:sp>
        <p:nvSpPr>
          <p:cNvPr id="5" name="TextBox 4">
            <a:extLst>
              <a:ext uri="{FF2B5EF4-FFF2-40B4-BE49-F238E27FC236}">
                <a16:creationId xmlns:a16="http://schemas.microsoft.com/office/drawing/2014/main" id="{D811C4B9-2F36-4A30-B583-870FF9351051}"/>
              </a:ext>
            </a:extLst>
          </p:cNvPr>
          <p:cNvSpPr txBox="1"/>
          <p:nvPr/>
        </p:nvSpPr>
        <p:spPr>
          <a:xfrm>
            <a:off x="0" y="3345110"/>
            <a:ext cx="11894820" cy="2585323"/>
          </a:xfrm>
          <a:prstGeom prst="rect">
            <a:avLst/>
          </a:prstGeom>
          <a:noFill/>
          <a:effectLst>
            <a:glow rad="152400">
              <a:schemeClr val="bg1"/>
            </a:glow>
            <a:outerShdw blurRad="38100" dist="38100" dir="5400000" algn="ctr" rotWithShape="0">
              <a:schemeClr val="tx1">
                <a:alpha val="80000"/>
              </a:schemeClr>
            </a:outerShdw>
          </a:effectLst>
        </p:spPr>
        <p:txBody>
          <a:bodyPr wrap="square" rtlCol="0">
            <a:spAutoFit/>
          </a:bodyPr>
          <a:lstStyle/>
          <a:p>
            <a:pPr algn="ctr">
              <a:lnSpc>
                <a:spcPct val="90000"/>
              </a:lnSpc>
            </a:pPr>
            <a:r>
              <a:rPr lang="en-US" sz="9000" b="1" dirty="0" smtClean="0">
                <a:solidFill>
                  <a:srgbClr val="000000"/>
                </a:solidFill>
                <a:effectLst>
                  <a:glow rad="101600">
                    <a:schemeClr val="bg1"/>
                  </a:glow>
                </a:effectLst>
                <a:latin typeface="Berlin Sans FB Demi" panose="020E0802020502020306" pitchFamily="34" charset="0"/>
              </a:rPr>
              <a:t>Matthew </a:t>
            </a:r>
            <a:br>
              <a:rPr lang="en-US" sz="9000" b="1" dirty="0" smtClean="0">
                <a:solidFill>
                  <a:srgbClr val="000000"/>
                </a:solidFill>
                <a:effectLst>
                  <a:glow rad="101600">
                    <a:schemeClr val="bg1"/>
                  </a:glow>
                </a:effectLst>
                <a:latin typeface="Berlin Sans FB Demi" panose="020E0802020502020306" pitchFamily="34" charset="0"/>
              </a:rPr>
            </a:br>
            <a:r>
              <a:rPr lang="en-US" sz="9000" b="1" dirty="0" smtClean="0">
                <a:solidFill>
                  <a:srgbClr val="000000"/>
                </a:solidFill>
                <a:effectLst>
                  <a:glow rad="101600">
                    <a:schemeClr val="bg1"/>
                  </a:glow>
                </a:effectLst>
                <a:latin typeface="Berlin Sans FB Demi" panose="020E0802020502020306" pitchFamily="34" charset="0"/>
              </a:rPr>
              <a:t>24</a:t>
            </a:r>
            <a:r>
              <a:rPr lang="en-US" sz="9000" b="1" spc="600" dirty="0" smtClean="0">
                <a:solidFill>
                  <a:srgbClr val="000000"/>
                </a:solidFill>
                <a:effectLst>
                  <a:glow rad="101600">
                    <a:schemeClr val="bg1"/>
                  </a:glow>
                </a:effectLst>
                <a:latin typeface="Berlin Sans FB Demi" panose="020E0802020502020306" pitchFamily="34" charset="0"/>
              </a:rPr>
              <a:t>:</a:t>
            </a:r>
            <a:r>
              <a:rPr lang="en-US" sz="9000" b="1" dirty="0" smtClean="0">
                <a:solidFill>
                  <a:srgbClr val="000000"/>
                </a:solidFill>
                <a:effectLst>
                  <a:glow rad="101600">
                    <a:schemeClr val="bg1"/>
                  </a:glow>
                </a:effectLst>
                <a:latin typeface="Berlin Sans FB Demi" panose="020E0802020502020306" pitchFamily="34" charset="0"/>
              </a:rPr>
              <a:t>1-51</a:t>
            </a:r>
            <a:endParaRPr lang="en-US" sz="9000" b="1" dirty="0">
              <a:solidFill>
                <a:srgbClr val="000000"/>
              </a:solidFill>
              <a:effectLst>
                <a:glow rad="101600">
                  <a:schemeClr val="bg1"/>
                </a:glow>
              </a:effectLst>
              <a:latin typeface="Berlin Sans FB Demi" panose="020E0802020502020306" pitchFamily="34" charset="0"/>
            </a:endParaRPr>
          </a:p>
        </p:txBody>
      </p:sp>
    </p:spTree>
    <p:extLst>
      <p:ext uri="{BB962C8B-B14F-4D97-AF65-F5344CB8AC3E}">
        <p14:creationId xmlns:p14="http://schemas.microsoft.com/office/powerpoint/2010/main" val="5836227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846363"/>
            <a:ext cx="9343927" cy="578819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Even so, when you see all these things, you know that it is near, right at the door. </a:t>
            </a:r>
            <a:r>
              <a:rPr lang="en-US" sz="445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I</a:t>
            </a:r>
            <a:r>
              <a:rPr lang="en-US" sz="445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t </a:t>
            </a:r>
            <a:r>
              <a:rPr lang="en-US" sz="445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is clear that Jesus had more than one sign in mind. The time of Christ’s coming will be near when believers see, not just wars, or famines, or earthquakes, or pestilences, or false teachers, or false Christs, or the preaching of the gospel to all nations, but an abundant increase of all </a:t>
            </a:r>
            <a:r>
              <a:rPr lang="en-US" sz="445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these.</a:t>
            </a:r>
            <a:endParaRPr lang="en-US" sz="445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28593C6C-F08D-4053-BF82-971698113CEA}"/>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74418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846363"/>
            <a:ext cx="9343927" cy="578819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4450" u="sng"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Trul</a:t>
            </a:r>
            <a:r>
              <a:rPr lang="en-US" sz="445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 tell </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ou, this </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eneration will certainl</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not </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ass awa</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until all these thin</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 have ha</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pp</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ened</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endParaRPr lang="en-US" sz="445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algn="l">
              <a:lnSpc>
                <a:spcPct val="85000"/>
              </a:lnSpc>
              <a:spcBef>
                <a:spcPts val="0"/>
              </a:spcBef>
              <a:buClr>
                <a:srgbClr val="92D050"/>
              </a:buClr>
              <a:buSzPct val="100000"/>
            </a:pPr>
            <a:r>
              <a:rPr lang="en-US" sz="445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A. The answer </a:t>
            </a:r>
            <a:r>
              <a:rPr lang="en-US" sz="445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to the first question of the disciples concerning the destruction of the temple, in A.D. 70.</a:t>
            </a:r>
          </a:p>
          <a:p>
            <a:pPr algn="l">
              <a:lnSpc>
                <a:spcPct val="85000"/>
              </a:lnSpc>
              <a:spcBef>
                <a:spcPts val="0"/>
              </a:spcBef>
              <a:buClr>
                <a:srgbClr val="92D050"/>
              </a:buClr>
              <a:buSzPct val="100000"/>
            </a:pPr>
            <a:r>
              <a:rPr lang="en-US" sz="445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B. </a:t>
            </a:r>
            <a:r>
              <a:rPr lang="en-US" sz="445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The final generation before the coming of Christ. </a:t>
            </a:r>
          </a:p>
          <a:p>
            <a:pPr algn="l">
              <a:lnSpc>
                <a:spcPct val="85000"/>
              </a:lnSpc>
              <a:spcBef>
                <a:spcPts val="0"/>
              </a:spcBef>
              <a:buClr>
                <a:srgbClr val="92D050"/>
              </a:buClr>
              <a:buSzPct val="100000"/>
            </a:pPr>
            <a:r>
              <a:rPr lang="en-US" sz="445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C. </a:t>
            </a:r>
            <a:r>
              <a:rPr lang="en-US" sz="445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“Generation” meaning of race, kind, nation, or people. </a:t>
            </a:r>
            <a:r>
              <a:rPr lang="en-US" sz="445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(The Jews)</a:t>
            </a:r>
            <a:endParaRPr lang="en-US" sz="445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28593C6C-F08D-4053-BF82-971698113CEA}"/>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5345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846363"/>
            <a:ext cx="9343927" cy="578819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4450" u="sng"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Trul</a:t>
            </a:r>
            <a:r>
              <a:rPr lang="en-US" sz="445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 tell </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ou, this </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eneration will certainl</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not pass awa</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until all these thin</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 have ha</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pp</a:t>
            </a: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ened</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endParaRPr lang="en-US" sz="445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algn="l">
              <a:lnSpc>
                <a:spcPct val="85000"/>
              </a:lnSpc>
              <a:spcBef>
                <a:spcPts val="600"/>
              </a:spcBef>
              <a:buClr>
                <a:srgbClr val="92D050"/>
              </a:buClr>
              <a:buSzPct val="100000"/>
            </a:pP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Heaven and earth will pass away, but my words will never pass away. “But about that day or hour no one knows, not even the angels in heaven, nor the Son, but only the Father</a:t>
            </a:r>
            <a:r>
              <a:rPr lang="en-US" sz="445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5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&lt;Not in Luke&gt;</a:t>
            </a:r>
          </a:p>
          <a:p>
            <a:pPr algn="l">
              <a:lnSpc>
                <a:spcPct val="85000"/>
              </a:lnSpc>
              <a:spcBef>
                <a:spcPts val="600"/>
              </a:spcBef>
              <a:buClr>
                <a:srgbClr val="92D050"/>
              </a:buClr>
              <a:buSzPct val="100000"/>
            </a:pPr>
            <a:endPar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28593C6C-F08D-4053-BF82-971698113CEA}"/>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96268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14392"/>
            <a:ext cx="9343927" cy="557864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smtClean="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As </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it was in the days of Noah, so it will be at the coming of the Son of Man. For in the days before the flood, people were eating and drinking, marrying and giving in marriage, up to the day Noah entered the ark; and they knew nothing about what would happen until the flood came and </a:t>
            </a:r>
            <a:r>
              <a:rPr lang="en-US" sz="4500" u="sng"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took them all awa</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y.</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58589C20-4694-48AF-924D-C84D753F76AE}"/>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56679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6274"/>
            <a:ext cx="9343927" cy="557864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smtClean="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That </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is how it will be at the coming of the Son of Man. Two men will be in the field; one will be </a:t>
            </a:r>
            <a:r>
              <a:rPr lang="en-US" sz="4500" u="sng"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taken</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 and the other left. Two women will be grinding with a hand mill; one will be </a:t>
            </a:r>
            <a:r>
              <a:rPr lang="en-US" sz="4500" u="sng"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taken</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 and the other left. </a:t>
            </a:r>
            <a:r>
              <a:rPr lang="en-US" sz="45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algn="l">
              <a:spcBef>
                <a:spcPts val="0"/>
              </a:spcBef>
              <a:buClr>
                <a:srgbClr val="92D050"/>
              </a:buClr>
              <a:buSzPct val="100000"/>
            </a:pPr>
            <a:r>
              <a:rPr lang="en-US" sz="4500" dirty="0" smtClean="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rPr>
              <a:t>Who’s being snatched away; the godly being “raptured” or the wicked to judgment?</a:t>
            </a:r>
            <a:endParaRPr lang="en-US" sz="4500" dirty="0">
              <a:solidFill>
                <a:srgbClr val="E6E64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9867B0F6-AA6F-456F-9043-F43C206966B7}"/>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0427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887849"/>
            <a:ext cx="9343927" cy="577936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Therefore keep watch, because you do not know on what day your Lord will come. But understand this: If the owner of the house had known at what time of night the thief was coming, he would have kept watch and would not have let his house be broken into. </a:t>
            </a:r>
            <a:r>
              <a:rPr lang="en-US" sz="445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&lt;Not in Luke&gt; </a:t>
            </a:r>
            <a:r>
              <a:rPr lang="en-US" sz="445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So you also must be ready, because the Son of Man will come at an hour when you do not expect him. </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D8048B7-AC3B-44B9-B4E6-9A3BB598668B}"/>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A3636"/>
                </a:solidFill>
                <a:effectLst>
                  <a:glow rad="127000">
                    <a:schemeClr val="tx1"/>
                  </a:glow>
                  <a:outerShdw blurRad="38100" dist="38100" dir="2700000" algn="tl">
                    <a:schemeClr val="tx1">
                      <a:alpha val="65000"/>
                    </a:schemeClr>
                  </a:outerShdw>
                </a:effectLst>
                <a:latin typeface="Berlin Sans FB" panose="020E0602020502020306" pitchFamily="34" charset="0"/>
              </a:rPr>
              <a:t>Red</a:t>
            </a: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273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11C4B9-2F36-4A30-B583-870FF9351051}"/>
              </a:ext>
            </a:extLst>
          </p:cNvPr>
          <p:cNvSpPr txBox="1"/>
          <p:nvPr/>
        </p:nvSpPr>
        <p:spPr>
          <a:xfrm>
            <a:off x="359977" y="179641"/>
            <a:ext cx="11472046" cy="6413038"/>
          </a:xfrm>
          <a:prstGeom prst="rect">
            <a:avLst/>
          </a:prstGeom>
          <a:noFill/>
        </p:spPr>
        <p:txBody>
          <a:bodyPr wrap="square" rtlCol="0">
            <a:spAutoFit/>
          </a:bodyPr>
          <a:lstStyle/>
          <a:p>
            <a:pPr algn="ctr">
              <a:lnSpc>
                <a:spcPct val="80000"/>
              </a:lnSpc>
              <a:spcAft>
                <a:spcPts val="1000"/>
              </a:spcAft>
              <a:buClr>
                <a:schemeClr val="bg1"/>
              </a:buClr>
            </a:pPr>
            <a:r>
              <a:rPr lang="en-US" sz="48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Matthew 24:45-51</a:t>
            </a:r>
          </a:p>
          <a:p>
            <a:pPr algn="ctr">
              <a:lnSpc>
                <a:spcPct val="85000"/>
              </a:lnSpc>
              <a:buClr>
                <a:srgbClr val="92D050"/>
              </a:buClr>
              <a:buSzPct val="100000"/>
            </a:pPr>
            <a:r>
              <a:rPr lang="en-US" sz="4800" baseline="300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45</a:t>
            </a:r>
            <a:r>
              <a:rPr lang="en-US" sz="48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smtClean="0">
                <a:solidFill>
                  <a:srgbClr val="FA3636"/>
                </a:solidFill>
                <a:effectLst>
                  <a:glow rad="127000">
                    <a:schemeClr val="tx1"/>
                  </a:glow>
                  <a:outerShdw blurRad="38100" dist="38100" dir="2700000" algn="tl">
                    <a:schemeClr val="tx1">
                      <a:alpha val="65000"/>
                    </a:schemeClr>
                  </a:outerShdw>
                </a:effectLst>
                <a:latin typeface="Berlin Sans FB" panose="020E0602020502020306" pitchFamily="34" charset="0"/>
              </a:rPr>
              <a:t>Who then is the faithful and wise servant</a:t>
            </a:r>
            <a:r>
              <a:rPr lang="en-US" sz="48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whom the master has put in charge of the servants in his household to give them their food at the proper time? </a:t>
            </a:r>
            <a:r>
              <a:rPr lang="en-US" sz="4800" baseline="300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46</a:t>
            </a:r>
            <a:r>
              <a:rPr lang="en-US" sz="48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It will be good for that </a:t>
            </a:r>
            <a:r>
              <a:rPr lang="en-US" sz="4800" dirty="0" smtClean="0">
                <a:solidFill>
                  <a:srgbClr val="FA3636"/>
                </a:solidFill>
                <a:effectLst>
                  <a:glow rad="127000">
                    <a:schemeClr val="tx1"/>
                  </a:glow>
                  <a:outerShdw blurRad="38100" dist="38100" dir="2700000" algn="tl">
                    <a:schemeClr val="tx1">
                      <a:alpha val="65000"/>
                    </a:schemeClr>
                  </a:outerShdw>
                </a:effectLst>
                <a:latin typeface="Berlin Sans FB" panose="020E0602020502020306" pitchFamily="34" charset="0"/>
              </a:rPr>
              <a:t>servant whose master finds him doing so when he returns</a:t>
            </a:r>
            <a:r>
              <a:rPr lang="en-US" sz="48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baseline="300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47</a:t>
            </a:r>
            <a:r>
              <a:rPr lang="en-US" sz="4800" dirty="0" smtClean="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Truly I tell you, he will put him in charge of all his possessions. </a:t>
            </a: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48</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suppose that servant is wicked and says to himself,</a:t>
            </a:r>
          </a:p>
        </p:txBody>
      </p:sp>
    </p:spTree>
    <p:extLst>
      <p:ext uri="{BB962C8B-B14F-4D97-AF65-F5344CB8AC3E}">
        <p14:creationId xmlns:p14="http://schemas.microsoft.com/office/powerpoint/2010/main" val="26954173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11C4B9-2F36-4A30-B583-870FF9351051}"/>
              </a:ext>
            </a:extLst>
          </p:cNvPr>
          <p:cNvSpPr txBox="1"/>
          <p:nvPr/>
        </p:nvSpPr>
        <p:spPr>
          <a:xfrm>
            <a:off x="359977" y="179641"/>
            <a:ext cx="11472046" cy="6413038"/>
          </a:xfrm>
          <a:prstGeom prst="rect">
            <a:avLst/>
          </a:prstGeom>
          <a:noFill/>
        </p:spPr>
        <p:txBody>
          <a:bodyPr wrap="square" rtlCol="0">
            <a:spAutoFit/>
          </a:bodyPr>
          <a:lstStyle/>
          <a:p>
            <a:pPr algn="ctr">
              <a:lnSpc>
                <a:spcPct val="80000"/>
              </a:lnSpc>
              <a:spcAft>
                <a:spcPts val="1000"/>
              </a:spcAft>
              <a:buClr>
                <a:schemeClr val="bg1"/>
              </a:buClr>
            </a:pPr>
            <a:r>
              <a:rPr lang="en-US" sz="48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Matthew 24:45-51</a:t>
            </a:r>
          </a:p>
          <a:p>
            <a:pPr algn="ctr">
              <a:lnSpc>
                <a:spcPct val="85000"/>
              </a:lnSpc>
              <a:buClr>
                <a:srgbClr val="92D050"/>
              </a:buClr>
              <a:buSzPct val="100000"/>
            </a:pPr>
            <a:r>
              <a:rPr lang="en-US" sz="4800" dirty="0" smtClean="0">
                <a:solidFill>
                  <a:srgbClr val="FA3636"/>
                </a:solidFill>
                <a:effectLst>
                  <a:glow rad="127000">
                    <a:schemeClr val="tx1"/>
                  </a:glow>
                  <a:outerShdw blurRad="38100" dist="38100" dir="2700000" algn="tl">
                    <a:schemeClr val="tx1">
                      <a:alpha val="65000"/>
                    </a:schemeClr>
                  </a:outerShdw>
                </a:effectLst>
                <a:latin typeface="Berlin Sans FB" panose="020E0602020502020306" pitchFamily="34" charset="0"/>
              </a:rPr>
              <a:t>‘My </a:t>
            </a:r>
            <a:r>
              <a:rPr lang="en-US" sz="4800" dirty="0">
                <a:solidFill>
                  <a:srgbClr val="FA3636"/>
                </a:solidFill>
                <a:effectLst>
                  <a:glow rad="127000">
                    <a:schemeClr val="tx1"/>
                  </a:glow>
                  <a:outerShdw blurRad="38100" dist="38100" dir="2700000" algn="tl">
                    <a:schemeClr val="tx1">
                      <a:alpha val="65000"/>
                    </a:schemeClr>
                  </a:outerShdw>
                </a:effectLst>
                <a:latin typeface="Berlin Sans FB" panose="020E0602020502020306" pitchFamily="34" charset="0"/>
              </a:rPr>
              <a:t>master is staying away a long time,’ </a:t>
            </a: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49</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he then begins to beat his fellow servants and to eat and drink with drunkards. </a:t>
            </a: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50</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 master of that servant will come on a day when he does not expect him and at an hour he is not aware of. </a:t>
            </a: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51</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He will cut him to pieces and assign him a place with the hypocrites, where there will be weeping and gnashing of teeth.</a:t>
            </a:r>
          </a:p>
        </p:txBody>
      </p:sp>
    </p:spTree>
    <p:extLst>
      <p:ext uri="{BB962C8B-B14F-4D97-AF65-F5344CB8AC3E}">
        <p14:creationId xmlns:p14="http://schemas.microsoft.com/office/powerpoint/2010/main" val="359950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2336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598822" y="1173480"/>
            <a:ext cx="9392052" cy="554816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800"/>
              </a:spcAft>
              <a:buClr>
                <a:srgbClr val="92D050"/>
              </a:buClr>
              <a:buSzPct val="100000"/>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synoptic gospels:</a:t>
            </a:r>
          </a:p>
          <a:p>
            <a:pPr algn="l">
              <a:spcBef>
                <a:spcPts val="0"/>
              </a:spcBef>
              <a:spcAft>
                <a:spcPts val="1200"/>
              </a:spcAft>
              <a:buClr>
                <a:srgbClr val="92D050"/>
              </a:buClr>
              <a:buSzPct val="100000"/>
            </a:pPr>
            <a:r>
              <a:rPr lang="en-US" sz="50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Matthew</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wrote to the Jews</a:t>
            </a:r>
          </a:p>
          <a:p>
            <a:pPr algn="l">
              <a:spcBef>
                <a:spcPts val="0"/>
              </a:spcBef>
              <a:spcAft>
                <a:spcPts val="1200"/>
              </a:spcAft>
              <a:buClr>
                <a:srgbClr val="92D050"/>
              </a:buClr>
              <a:buSzPct val="100000"/>
            </a:pP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Mark</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wrote to the Romans</a:t>
            </a:r>
          </a:p>
          <a:p>
            <a:pPr algn="l">
              <a:spcBef>
                <a:spcPts val="0"/>
              </a:spcBef>
              <a:spcAft>
                <a:spcPts val="1200"/>
              </a:spcAft>
              <a:buClr>
                <a:srgbClr val="92D050"/>
              </a:buClr>
              <a:buSzPct val="100000"/>
            </a:pPr>
            <a:r>
              <a:rPr lang="en-US" sz="50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Luke</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 solitary Gentile writer of the Bible- wrote to the Greeks</a:t>
            </a:r>
          </a:p>
          <a:p>
            <a:pPr algn="l">
              <a:spcBef>
                <a:spcPts val="0"/>
              </a:spcBef>
              <a:spcAft>
                <a:spcPts val="600"/>
              </a:spcAft>
              <a:buClr>
                <a:srgbClr val="92D050"/>
              </a:buClr>
              <a:buSzPct val="100000"/>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E07B14B9-48E1-4EE4-B0EA-9D4705E904F7}"/>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2513033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As Jesus was leaving the temple, one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of his disciples said to him, “Look, Teacher! What massive stones! What magnificent buildings!” “Do you see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these great buildings?” replied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Jesus. “Not one stone here will be left on another; everyone will be thrown down.” …</a:t>
            </a: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F041C8D1-3D3F-45EE-B24E-C9523EE72DE5}"/>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213524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As Jesus was sitting on the Mount of Olives opposite the temple, </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Peter, James, John and Andrew</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asked him privately, “Tell us, when will these things happen? And what will be the sign that they are about to take place? </a:t>
            </a:r>
            <a:r>
              <a:rPr lang="en-US" sz="4500" dirty="0">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And what will be the sign of your coming and of the end of the age?”</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9E5BB3A0-8DF2-4615-A338-18FECBAEA19E}"/>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356943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47669"/>
            <a:ext cx="9316454" cy="586106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spcAft>
                <a:spcPts val="1200"/>
              </a:spcAft>
              <a:buClr>
                <a:srgbClr val="92D050"/>
              </a:buClr>
              <a:buSzPct val="100000"/>
            </a:pP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In </a:t>
            </a: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A.D. 70, the Romans destroyed Jerusalem and set fire to the temple. The heavy gold plates that decorated its sides and roof melted between the stones. The soldiers tore down the </a:t>
            </a: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walls </a:t>
            </a: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and pried all the stones apart.</a:t>
            </a:r>
          </a:p>
          <a:p>
            <a:pPr>
              <a:lnSpc>
                <a:spcPct val="80000"/>
              </a:lnSpc>
              <a:spcBef>
                <a:spcPts val="0"/>
              </a:spcBef>
              <a:buClr>
                <a:srgbClr val="92D050"/>
              </a:buClr>
              <a:buSzPct val="100000"/>
            </a:pP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The </a:t>
            </a: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disciples jumped to the conclusion that the destruction of the temple would surely bring them to the time </a:t>
            </a: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of </a:t>
            </a:r>
            <a:r>
              <a:rPr lang="en-US" sz="45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Christ’s return in glory. </a:t>
            </a:r>
          </a:p>
        </p:txBody>
      </p:sp>
      <p:sp>
        <p:nvSpPr>
          <p:cNvPr id="5" name="Title 2">
            <a:extLst>
              <a:ext uri="{FF2B5EF4-FFF2-40B4-BE49-F238E27FC236}">
                <a16:creationId xmlns:a16="http://schemas.microsoft.com/office/drawing/2014/main" id="{3ED66CA2-B54C-4341-9661-24A9A7B4125B}"/>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9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47669"/>
            <a:ext cx="9316454" cy="586106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60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Jesus </a:t>
            </a:r>
            <a:r>
              <a:rPr lang="en-US" sz="60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answered both questions, but </a:t>
            </a:r>
            <a:r>
              <a:rPr lang="en-US" sz="6000" u="sng"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not in </a:t>
            </a:r>
            <a:r>
              <a:rPr lang="en-US" sz="6000" u="sng"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order</a:t>
            </a:r>
            <a:r>
              <a:rPr lang="en-US" sz="60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—not according </a:t>
            </a:r>
            <a:r>
              <a:rPr lang="en-US" sz="60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to a chronological sequence but </a:t>
            </a:r>
            <a:r>
              <a:rPr lang="en-US" sz="6000" dirty="0" smtClean="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topically</a:t>
            </a:r>
            <a:endParaRPr lang="en-US" sz="6000" dirty="0">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5" name="Title 2">
            <a:extLst>
              <a:ext uri="{FF2B5EF4-FFF2-40B4-BE49-F238E27FC236}">
                <a16:creationId xmlns:a16="http://schemas.microsoft.com/office/drawing/2014/main" id="{3ED66CA2-B54C-4341-9661-24A9A7B4125B}"/>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51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13811" y="0"/>
            <a:ext cx="9963675"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 24:1-44; Mark 13:1-35; Luke 21:5-30</a:t>
            </a:r>
          </a:p>
        </p:txBody>
      </p:sp>
      <p:sp>
        <p:nvSpPr>
          <p:cNvPr id="4" name="Content Placeholder 3"/>
          <p:cNvSpPr txBox="1">
            <a:spLocks/>
          </p:cNvSpPr>
          <p:nvPr/>
        </p:nvSpPr>
        <p:spPr>
          <a:xfrm>
            <a:off x="2646946" y="972457"/>
            <a:ext cx="9343927" cy="574918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Jesus answered: “Watch out that no one deceives you. For many will come in my name, claiming, ‘I am the Messiah,’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and,</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‘The time is near</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will deceive many. </a:t>
            </a:r>
            <a:r>
              <a:rPr lang="en-US" sz="45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Do not follow them.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5000" dirty="0">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a:extLst>
              <a:ext uri="{FF2B5EF4-FFF2-40B4-BE49-F238E27FC236}">
                <a16:creationId xmlns:a16="http://schemas.microsoft.com/office/drawing/2014/main" id="{9E33877D-A39B-4DEC-A357-E1F8008B94ED}"/>
              </a:ext>
            </a:extLst>
          </p:cNvPr>
          <p:cNvCxnSpPr>
            <a:cxnSpLocks/>
          </p:cNvCxnSpPr>
          <p:nvPr/>
        </p:nvCxnSpPr>
        <p:spPr>
          <a:xfrm flipV="1">
            <a:off x="2461849" y="798799"/>
            <a:ext cx="9715636" cy="186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E4C763-2AD1-4CB8-87A8-CF656FDC26A7}"/>
              </a:ext>
            </a:extLst>
          </p:cNvPr>
          <p:cNvCxnSpPr>
            <a:cxnSpLocks/>
          </p:cNvCxnSpPr>
          <p:nvPr/>
        </p:nvCxnSpPr>
        <p:spPr>
          <a:xfrm flipV="1">
            <a:off x="2461849" y="817448"/>
            <a:ext cx="0" cy="605920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284A644F-C438-474D-BFD2-7683642033D3}"/>
              </a:ext>
            </a:extLst>
          </p:cNvPr>
          <p:cNvSpPr txBox="1">
            <a:spLocks/>
          </p:cNvSpPr>
          <p:nvPr/>
        </p:nvSpPr>
        <p:spPr>
          <a:xfrm>
            <a:off x="112544" y="860581"/>
            <a:ext cx="2349305" cy="561719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White – in </a:t>
            </a:r>
            <a:b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 3 gospels unless stated</a:t>
            </a:r>
          </a:p>
          <a:p>
            <a:pPr algn="l">
              <a:spcBef>
                <a:spcPts val="1200"/>
              </a:spcBef>
            </a:pP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Blue – only </a:t>
            </a:r>
            <a:b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00B0F0"/>
                </a:solidFill>
                <a:effectLst>
                  <a:glow rad="127000">
                    <a:schemeClr val="tx1"/>
                  </a:glow>
                  <a:outerShdw blurRad="38100" dist="38100" dir="2700000" algn="tl">
                    <a:schemeClr val="tx1">
                      <a:alpha val="65000"/>
                    </a:schemeClr>
                  </a:outerShdw>
                </a:effectLst>
                <a:latin typeface="Berlin Sans FB" panose="020E0602020502020306" pitchFamily="34" charset="0"/>
              </a:rPr>
              <a:t>in Matthew</a:t>
            </a:r>
          </a:p>
          <a:p>
            <a:pPr algn="l">
              <a:spcBef>
                <a:spcPts val="1200"/>
              </a:spcBef>
            </a:pPr>
            <a:r>
              <a:rPr lang="en-US" sz="32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Green – only in Mark</a:t>
            </a:r>
          </a:p>
          <a:p>
            <a:pPr algn="l">
              <a:spcBef>
                <a:spcPts val="1200"/>
              </a:spcBef>
            </a:pP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Red – only </a:t>
            </a:r>
            <a:b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3200" dirty="0">
                <a:ln w="15875">
                  <a:noFill/>
                </a:ln>
                <a:solidFill>
                  <a:srgbClr val="FF3737"/>
                </a:solidFill>
                <a:effectLst>
                  <a:glow rad="127000">
                    <a:schemeClr val="tx1"/>
                  </a:glow>
                  <a:outerShdw blurRad="38100" dist="38100" dir="2700000" algn="tl">
                    <a:schemeClr val="tx1">
                      <a:alpha val="65000"/>
                    </a:schemeClr>
                  </a:outerShdw>
                </a:effectLst>
                <a:latin typeface="Berlin Sans FB" panose="020E0602020502020306" pitchFamily="34" charset="0"/>
              </a:rPr>
              <a:t>in Luke</a:t>
            </a:r>
          </a:p>
          <a:p>
            <a:pPr algn="l">
              <a:spcBef>
                <a:spcPts val="2400"/>
              </a:spcBef>
            </a:pPr>
            <a:r>
              <a:rPr lang="en-US" sz="3200" dirty="0">
                <a:ln w="15875">
                  <a:noFill/>
                </a:ln>
                <a:solidFill>
                  <a:srgbClr val="FFFF4F"/>
                </a:solidFill>
                <a:effectLst>
                  <a:glow rad="127000">
                    <a:schemeClr val="tx1"/>
                  </a:glow>
                  <a:outerShdw blurRad="38100" dist="38100" dir="2700000" algn="tl">
                    <a:schemeClr val="tx1">
                      <a:alpha val="65000"/>
                    </a:schemeClr>
                  </a:outerShdw>
                </a:effectLst>
                <a:latin typeface="Berlin Sans FB" panose="020E0602020502020306" pitchFamily="34" charset="0"/>
              </a:rPr>
              <a:t>Yellow- my commentary</a:t>
            </a:r>
          </a:p>
        </p:txBody>
      </p:sp>
    </p:spTree>
    <p:extLst>
      <p:ext uri="{BB962C8B-B14F-4D97-AF65-F5344CB8AC3E}">
        <p14:creationId xmlns:p14="http://schemas.microsoft.com/office/powerpoint/2010/main" val="129710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8231</TotalTime>
  <Words>3289</Words>
  <Application>Microsoft Office PowerPoint</Application>
  <PresentationFormat>Widescreen</PresentationFormat>
  <Paragraphs>271</Paragraphs>
  <Slides>38</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Berlin Sans FB Demi</vt:lpstr>
      <vt:lpstr>Calibri Light</vt:lpstr>
      <vt:lpstr>Arial</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CWP-Tech</cp:lastModifiedBy>
  <cp:revision>384</cp:revision>
  <dcterms:created xsi:type="dcterms:W3CDTF">2018-06-29T18:28:59Z</dcterms:created>
  <dcterms:modified xsi:type="dcterms:W3CDTF">2020-03-21T22:32:37Z</dcterms:modified>
</cp:coreProperties>
</file>