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70" r:id="rId2"/>
    <p:sldId id="373" r:id="rId3"/>
    <p:sldId id="358" r:id="rId4"/>
    <p:sldId id="384" r:id="rId5"/>
    <p:sldId id="443" r:id="rId6"/>
    <p:sldId id="434" r:id="rId7"/>
    <p:sldId id="435" r:id="rId8"/>
    <p:sldId id="436" r:id="rId9"/>
    <p:sldId id="437" r:id="rId10"/>
    <p:sldId id="429" r:id="rId11"/>
    <p:sldId id="432" r:id="rId12"/>
    <p:sldId id="438" r:id="rId13"/>
    <p:sldId id="440" r:id="rId14"/>
    <p:sldId id="441" r:id="rId15"/>
    <p:sldId id="433" r:id="rId16"/>
    <p:sldId id="442" r:id="rId17"/>
    <p:sldId id="391" r:id="rId18"/>
  </p:sldIdLst>
  <p:sldSz cx="12192000" cy="6858000"/>
  <p:notesSz cx="6858000" cy="9144000"/>
  <p:embeddedFontLst>
    <p:embeddedFont>
      <p:font typeface="Calibri Light" panose="020F0302020204030204" pitchFamily="34" charset="0"/>
      <p:regular r:id="rId19"/>
      <p: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Berlin Sans FB Demi" panose="020E0802020502020306" pitchFamily="34" charset="0"/>
      <p:bold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0C1D"/>
    <a:srgbClr val="A90518"/>
    <a:srgbClr val="000000"/>
    <a:srgbClr val="020000"/>
    <a:srgbClr val="980A1A"/>
    <a:srgbClr val="5F0006"/>
    <a:srgbClr val="F4B6BD"/>
    <a:srgbClr val="CBB364"/>
    <a:srgbClr val="401B1B"/>
    <a:srgbClr val="CFBF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9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399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321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66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796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000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701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647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069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19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589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380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46B26-C373-4EE7-824D-77D208BCAEA6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791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539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538196"/>
            <a:ext cx="12192000" cy="5978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  <a:spcAft>
                <a:spcPts val="2400"/>
              </a:spcAft>
              <a:buClr>
                <a:schemeClr val="bg1"/>
              </a:buClr>
            </a:pPr>
            <a:r>
              <a:rPr lang="en-US" sz="8700" dirty="0" smtClean="0">
                <a:solidFill>
                  <a:srgbClr val="00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Not </a:t>
            </a:r>
            <a:r>
              <a:rPr lang="en-US" sz="8700" dirty="0">
                <a:solidFill>
                  <a:srgbClr val="00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only </a:t>
            </a:r>
            <a:r>
              <a:rPr lang="en-US" sz="8700" dirty="0" smtClean="0">
                <a:solidFill>
                  <a:srgbClr val="00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is Jesus resurrected </a:t>
            </a:r>
            <a:r>
              <a:rPr lang="en-US" sz="8700" dirty="0">
                <a:solidFill>
                  <a:srgbClr val="00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but </a:t>
            </a:r>
            <a:r>
              <a:rPr lang="en-US" sz="8700" dirty="0" smtClean="0">
                <a:solidFill>
                  <a:srgbClr val="00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also </a:t>
            </a:r>
            <a:r>
              <a:rPr lang="en-US" sz="8700" dirty="0">
                <a:solidFill>
                  <a:srgbClr val="00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everything that the disciples were </a:t>
            </a:r>
            <a:r>
              <a:rPr lang="en-US" sz="8700" dirty="0" smtClean="0">
                <a:solidFill>
                  <a:srgbClr val="00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given </a:t>
            </a:r>
            <a:br>
              <a:rPr lang="en-US" sz="8700" dirty="0" smtClean="0">
                <a:solidFill>
                  <a:srgbClr val="00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</a:br>
            <a:r>
              <a:rPr lang="en-US" sz="8700" dirty="0" smtClean="0">
                <a:solidFill>
                  <a:srgbClr val="00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had </a:t>
            </a:r>
            <a:r>
              <a:rPr lang="en-US" sz="8700" dirty="0">
                <a:solidFill>
                  <a:srgbClr val="00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resurrection life!</a:t>
            </a:r>
            <a:endParaRPr lang="en-US" sz="8700" dirty="0">
              <a:solidFill>
                <a:srgbClr val="9F0C1D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8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151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359977" y="234949"/>
            <a:ext cx="11472046" cy="645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Aft>
                <a:spcPts val="1200"/>
              </a:spcAft>
              <a:buClr>
                <a:schemeClr val="bg1"/>
              </a:buClr>
            </a:pPr>
            <a:r>
              <a:rPr lang="en-US" sz="5600" dirty="0" smtClean="0">
                <a:solidFill>
                  <a:srgbClr val="00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Luke 24:46-49</a:t>
            </a:r>
          </a:p>
          <a:p>
            <a:pPr algn="ctr">
              <a:lnSpc>
                <a:spcPct val="80000"/>
              </a:lnSpc>
              <a:spcAft>
                <a:spcPts val="1200"/>
              </a:spcAft>
              <a:buClr>
                <a:schemeClr val="bg1"/>
              </a:buClr>
            </a:pPr>
            <a:r>
              <a:rPr lang="en-US" sz="5600" baseline="30000" dirty="0">
                <a:solidFill>
                  <a:srgbClr val="00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46</a:t>
            </a:r>
            <a:r>
              <a:rPr lang="en-US" sz="5600" dirty="0">
                <a:solidFill>
                  <a:srgbClr val="00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 He told them, “This is what is written: The Messiah will suffer and rise from the dead on the third day, </a:t>
            </a:r>
            <a:r>
              <a:rPr lang="en-US" sz="5600" baseline="30000" dirty="0">
                <a:solidFill>
                  <a:srgbClr val="00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47</a:t>
            </a:r>
            <a:r>
              <a:rPr lang="en-US" sz="5600" dirty="0">
                <a:solidFill>
                  <a:srgbClr val="00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 and repentance for the forgiveness of sins will be preached in </a:t>
            </a:r>
            <a:r>
              <a:rPr lang="en-US" sz="5600" dirty="0" smtClean="0">
                <a:solidFill>
                  <a:srgbClr val="00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His </a:t>
            </a:r>
            <a:r>
              <a:rPr lang="en-US" sz="5600" dirty="0">
                <a:solidFill>
                  <a:srgbClr val="00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name to all nations, beginning at Jerusalem. </a:t>
            </a:r>
            <a:r>
              <a:rPr lang="en-US" sz="5600" baseline="30000" dirty="0" smtClean="0">
                <a:solidFill>
                  <a:srgbClr val="00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48</a:t>
            </a:r>
            <a:r>
              <a:rPr lang="en-US" sz="5600" dirty="0" smtClean="0">
                <a:solidFill>
                  <a:srgbClr val="00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5600" dirty="0">
                <a:solidFill>
                  <a:srgbClr val="00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You are witnesses of these things. </a:t>
            </a:r>
          </a:p>
        </p:txBody>
      </p:sp>
    </p:spTree>
    <p:extLst>
      <p:ext uri="{BB962C8B-B14F-4D97-AF65-F5344CB8AC3E}">
        <p14:creationId xmlns:p14="http://schemas.microsoft.com/office/powerpoint/2010/main" val="502052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359977" y="234949"/>
            <a:ext cx="11472046" cy="614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Aft>
                <a:spcPts val="1200"/>
              </a:spcAft>
              <a:buClr>
                <a:schemeClr val="bg1"/>
              </a:buClr>
            </a:pPr>
            <a:r>
              <a:rPr lang="en-US" sz="5600" dirty="0" smtClean="0">
                <a:solidFill>
                  <a:srgbClr val="00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Luke 24:46-49</a:t>
            </a:r>
          </a:p>
          <a:p>
            <a:pPr algn="ctr">
              <a:lnSpc>
                <a:spcPct val="80000"/>
              </a:lnSpc>
              <a:spcAft>
                <a:spcPts val="1200"/>
              </a:spcAft>
              <a:buClr>
                <a:schemeClr val="bg1"/>
              </a:buClr>
            </a:pPr>
            <a:r>
              <a:rPr lang="en-US" sz="5600" baseline="30000" dirty="0" smtClean="0">
                <a:solidFill>
                  <a:srgbClr val="00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49</a:t>
            </a:r>
            <a:r>
              <a:rPr lang="en-US" sz="5600" dirty="0" smtClean="0">
                <a:solidFill>
                  <a:srgbClr val="00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5600" dirty="0">
                <a:solidFill>
                  <a:srgbClr val="00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I am going to send you what my Father has promised; </a:t>
            </a:r>
            <a:r>
              <a:rPr lang="en-US" sz="5600" dirty="0">
                <a:solidFill>
                  <a:srgbClr val="9F0C1D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but stay in the city until you have been clothed with p</a:t>
            </a:r>
            <a:r>
              <a:rPr lang="en-US" sz="5600" u="sng" dirty="0">
                <a:solidFill>
                  <a:srgbClr val="9F0C1D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ower</a:t>
            </a:r>
            <a:r>
              <a:rPr lang="en-US" sz="5600" dirty="0">
                <a:solidFill>
                  <a:srgbClr val="9F0C1D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 from on high</a:t>
            </a:r>
            <a:r>
              <a:rPr lang="en-US" sz="5600" dirty="0" smtClean="0">
                <a:solidFill>
                  <a:srgbClr val="00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.”</a:t>
            </a:r>
          </a:p>
          <a:p>
            <a:pPr algn="ctr">
              <a:lnSpc>
                <a:spcPct val="80000"/>
              </a:lnSpc>
              <a:spcBef>
                <a:spcPts val="1800"/>
              </a:spcBef>
              <a:spcAft>
                <a:spcPts val="1200"/>
              </a:spcAft>
              <a:buClr>
                <a:schemeClr val="bg1"/>
              </a:buClr>
            </a:pPr>
            <a:r>
              <a:rPr lang="en-US" sz="5600" dirty="0" smtClean="0">
                <a:solidFill>
                  <a:srgbClr val="00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*</a:t>
            </a:r>
            <a:r>
              <a:rPr lang="en-US" sz="5600" i="1" dirty="0" err="1" smtClean="0">
                <a:solidFill>
                  <a:srgbClr val="9F0C1D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dunamis</a:t>
            </a:r>
            <a:r>
              <a:rPr lang="en-US" sz="5600" dirty="0" smtClean="0">
                <a:solidFill>
                  <a:srgbClr val="9F0C1D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5600" dirty="0" smtClean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-</a:t>
            </a:r>
            <a:r>
              <a:rPr lang="en-US" sz="5600" dirty="0" smtClean="0">
                <a:solidFill>
                  <a:srgbClr val="9F0C1D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5600" dirty="0" smtClean="0">
                <a:solidFill>
                  <a:srgbClr val="00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(</a:t>
            </a:r>
            <a:r>
              <a:rPr lang="en-US" sz="5600" dirty="0">
                <a:solidFill>
                  <a:srgbClr val="00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miraculous) power, might, strength; </a:t>
            </a:r>
            <a:r>
              <a:rPr lang="en-US" sz="5600" dirty="0" smtClean="0">
                <a:solidFill>
                  <a:srgbClr val="00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/>
            </a:r>
            <a:br>
              <a:rPr lang="en-US" sz="5600" dirty="0" smtClean="0">
                <a:solidFill>
                  <a:srgbClr val="00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</a:br>
            <a:r>
              <a:rPr lang="en-US" sz="5600" dirty="0" smtClean="0">
                <a:solidFill>
                  <a:srgbClr val="00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the </a:t>
            </a:r>
            <a:r>
              <a:rPr lang="en-US" sz="5600" dirty="0">
                <a:solidFill>
                  <a:srgbClr val="00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ability to perform </a:t>
            </a:r>
          </a:p>
        </p:txBody>
      </p:sp>
    </p:spTree>
    <p:extLst>
      <p:ext uri="{BB962C8B-B14F-4D97-AF65-F5344CB8AC3E}">
        <p14:creationId xmlns:p14="http://schemas.microsoft.com/office/powerpoint/2010/main" val="311679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359977" y="319357"/>
            <a:ext cx="11472046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Aft>
                <a:spcPts val="1200"/>
              </a:spcAft>
              <a:buClr>
                <a:schemeClr val="bg1"/>
              </a:buClr>
            </a:pPr>
            <a:r>
              <a:rPr lang="en-US" sz="6000" dirty="0" smtClean="0">
                <a:solidFill>
                  <a:srgbClr val="00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Philippians </a:t>
            </a:r>
            <a:r>
              <a:rPr lang="en-US" sz="6000" dirty="0">
                <a:solidFill>
                  <a:srgbClr val="00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3:10-11</a:t>
            </a:r>
            <a:r>
              <a:rPr lang="en-US" sz="4500" dirty="0">
                <a:solidFill>
                  <a:srgbClr val="00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 (NLT</a:t>
            </a:r>
            <a:r>
              <a:rPr lang="en-US" sz="4500" dirty="0" smtClean="0">
                <a:solidFill>
                  <a:srgbClr val="00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)</a:t>
            </a:r>
          </a:p>
          <a:p>
            <a:pPr algn="ctr">
              <a:lnSpc>
                <a:spcPct val="80000"/>
              </a:lnSpc>
              <a:spcAft>
                <a:spcPts val="1200"/>
              </a:spcAft>
              <a:buClr>
                <a:schemeClr val="bg1"/>
              </a:buClr>
            </a:pPr>
            <a:r>
              <a:rPr lang="en-US" sz="6000" baseline="30000" dirty="0" smtClean="0">
                <a:solidFill>
                  <a:srgbClr val="00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10</a:t>
            </a:r>
            <a:r>
              <a:rPr lang="en-US" sz="6000" dirty="0" smtClean="0">
                <a:solidFill>
                  <a:srgbClr val="00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6000" dirty="0">
                <a:solidFill>
                  <a:srgbClr val="00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I want to </a:t>
            </a:r>
            <a:r>
              <a:rPr lang="en-US" sz="6000" dirty="0">
                <a:solidFill>
                  <a:srgbClr val="9F0C1D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know Christ </a:t>
            </a:r>
            <a:r>
              <a:rPr lang="en-US" sz="6000" dirty="0">
                <a:solidFill>
                  <a:srgbClr val="00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and </a:t>
            </a:r>
            <a:r>
              <a:rPr lang="en-US" sz="6000" dirty="0">
                <a:solidFill>
                  <a:srgbClr val="9F0C1D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experience the mighty power that raised him from the dead</a:t>
            </a:r>
            <a:r>
              <a:rPr lang="en-US" sz="6000" dirty="0">
                <a:solidFill>
                  <a:srgbClr val="00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. </a:t>
            </a:r>
            <a:r>
              <a:rPr lang="en-US" sz="6000" dirty="0" smtClean="0">
                <a:solidFill>
                  <a:srgbClr val="00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/>
            </a:r>
            <a:br>
              <a:rPr lang="en-US" sz="6000" dirty="0" smtClean="0">
                <a:solidFill>
                  <a:srgbClr val="00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</a:br>
            <a:r>
              <a:rPr lang="en-US" sz="6000" dirty="0" smtClean="0">
                <a:solidFill>
                  <a:srgbClr val="00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I </a:t>
            </a:r>
            <a:r>
              <a:rPr lang="en-US" sz="6000" dirty="0">
                <a:solidFill>
                  <a:srgbClr val="00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want to </a:t>
            </a:r>
            <a:r>
              <a:rPr lang="en-US" sz="6000" dirty="0">
                <a:solidFill>
                  <a:srgbClr val="9F0C1D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suffer</a:t>
            </a:r>
            <a:r>
              <a:rPr lang="en-US" sz="6000" dirty="0">
                <a:solidFill>
                  <a:srgbClr val="00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 with him, </a:t>
            </a:r>
            <a:r>
              <a:rPr lang="en-US" sz="6000" dirty="0">
                <a:solidFill>
                  <a:srgbClr val="9F0C1D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sharing in his death</a:t>
            </a:r>
            <a:r>
              <a:rPr lang="en-US" sz="6000" dirty="0">
                <a:solidFill>
                  <a:srgbClr val="00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, </a:t>
            </a:r>
            <a:r>
              <a:rPr lang="en-US" sz="6000" baseline="30000" dirty="0">
                <a:solidFill>
                  <a:srgbClr val="00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11</a:t>
            </a:r>
            <a:r>
              <a:rPr lang="en-US" sz="6000" dirty="0">
                <a:solidFill>
                  <a:srgbClr val="00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 so that one way or another I will </a:t>
            </a:r>
            <a:r>
              <a:rPr lang="en-US" sz="6000" dirty="0">
                <a:solidFill>
                  <a:srgbClr val="9F0C1D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experience the resurrection</a:t>
            </a:r>
            <a:r>
              <a:rPr lang="en-US" sz="6000" dirty="0">
                <a:solidFill>
                  <a:srgbClr val="00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 from the dead!</a:t>
            </a:r>
          </a:p>
        </p:txBody>
      </p:sp>
    </p:spTree>
    <p:extLst>
      <p:ext uri="{BB962C8B-B14F-4D97-AF65-F5344CB8AC3E}">
        <p14:creationId xmlns:p14="http://schemas.microsoft.com/office/powerpoint/2010/main" val="1631974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1028343"/>
            <a:ext cx="121920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  <a:spcAft>
                <a:spcPts val="2400"/>
              </a:spcAft>
              <a:buClr>
                <a:schemeClr val="bg1"/>
              </a:buClr>
            </a:pPr>
            <a:r>
              <a:rPr lang="en-US" sz="9000" dirty="0" smtClean="0">
                <a:solidFill>
                  <a:srgbClr val="9F0C1D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Experience</a:t>
            </a:r>
            <a:r>
              <a:rPr lang="en-US" sz="9000" dirty="0" smtClean="0">
                <a:solidFill>
                  <a:srgbClr val="00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9000" dirty="0">
                <a:solidFill>
                  <a:srgbClr val="9F0C1D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=</a:t>
            </a:r>
            <a:r>
              <a:rPr lang="en-US" sz="9000" dirty="0">
                <a:solidFill>
                  <a:srgbClr val="00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9000" dirty="0" smtClean="0">
                <a:solidFill>
                  <a:srgbClr val="00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/>
            </a:r>
            <a:br>
              <a:rPr lang="en-US" sz="9000" dirty="0" smtClean="0">
                <a:solidFill>
                  <a:srgbClr val="00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</a:br>
            <a:r>
              <a:rPr lang="en-US" sz="9000" dirty="0" smtClean="0">
                <a:solidFill>
                  <a:srgbClr val="9F0C1D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Participation</a:t>
            </a:r>
            <a:r>
              <a:rPr lang="en-US" sz="9000" dirty="0" smtClean="0">
                <a:solidFill>
                  <a:srgbClr val="00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9000" dirty="0">
                <a:solidFill>
                  <a:srgbClr val="00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in </a:t>
            </a:r>
            <a:r>
              <a:rPr lang="en-US" sz="9000" dirty="0" smtClean="0">
                <a:solidFill>
                  <a:srgbClr val="00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/>
            </a:r>
            <a:br>
              <a:rPr lang="en-US" sz="9000" dirty="0" smtClean="0">
                <a:solidFill>
                  <a:srgbClr val="00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</a:br>
            <a:r>
              <a:rPr lang="en-US" sz="9000" dirty="0" smtClean="0">
                <a:solidFill>
                  <a:srgbClr val="00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His power / </a:t>
            </a:r>
            <a:br>
              <a:rPr lang="en-US" sz="9000" dirty="0" smtClean="0">
                <a:solidFill>
                  <a:srgbClr val="00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</a:br>
            <a:r>
              <a:rPr lang="en-US" sz="9000" dirty="0" smtClean="0">
                <a:solidFill>
                  <a:srgbClr val="00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His </a:t>
            </a:r>
            <a:r>
              <a:rPr lang="en-US" sz="9000" dirty="0">
                <a:solidFill>
                  <a:srgbClr val="00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resurrection</a:t>
            </a:r>
          </a:p>
        </p:txBody>
      </p:sp>
    </p:spTree>
    <p:extLst>
      <p:ext uri="{BB962C8B-B14F-4D97-AF65-F5344CB8AC3E}">
        <p14:creationId xmlns:p14="http://schemas.microsoft.com/office/powerpoint/2010/main" val="2698409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26" y="19136"/>
            <a:ext cx="5841041" cy="68247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5913116" y="443452"/>
            <a:ext cx="5064369" cy="393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  <a:spcAft>
                <a:spcPts val="600"/>
              </a:spcAft>
              <a:buClr>
                <a:schemeClr val="bg1"/>
              </a:buClr>
            </a:pPr>
            <a:r>
              <a:rPr lang="en-US" sz="4800" dirty="0" smtClean="0">
                <a:solidFill>
                  <a:srgbClr val="00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Matt 28:20 </a:t>
            </a:r>
          </a:p>
          <a:p>
            <a:pPr algn="ctr">
              <a:lnSpc>
                <a:spcPct val="85000"/>
              </a:lnSpc>
              <a:spcAft>
                <a:spcPts val="2400"/>
              </a:spcAft>
              <a:buClr>
                <a:schemeClr val="bg1"/>
              </a:buClr>
            </a:pPr>
            <a:r>
              <a:rPr lang="en-US" sz="4800" dirty="0" smtClean="0">
                <a:solidFill>
                  <a:srgbClr val="00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“…And </a:t>
            </a:r>
            <a:r>
              <a:rPr lang="en-US" sz="4800" dirty="0">
                <a:solidFill>
                  <a:srgbClr val="00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surely I am with you always, to the very end of the age.”</a:t>
            </a:r>
          </a:p>
        </p:txBody>
      </p:sp>
    </p:spTree>
    <p:extLst>
      <p:ext uri="{BB962C8B-B14F-4D97-AF65-F5344CB8AC3E}">
        <p14:creationId xmlns:p14="http://schemas.microsoft.com/office/powerpoint/2010/main" val="1718391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62" y="16602"/>
            <a:ext cx="11723076" cy="682479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1252025" y="443452"/>
            <a:ext cx="5064369" cy="582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  <a:spcAft>
                <a:spcPts val="600"/>
              </a:spcAft>
              <a:buClr>
                <a:schemeClr val="bg1"/>
              </a:buClr>
            </a:pPr>
            <a:r>
              <a:rPr lang="en-US" sz="4800" dirty="0" smtClean="0">
                <a:solidFill>
                  <a:srgbClr val="00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Matt </a:t>
            </a:r>
            <a:r>
              <a:rPr lang="en-US" sz="4800" dirty="0">
                <a:solidFill>
                  <a:srgbClr val="00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1:23 </a:t>
            </a:r>
            <a:endParaRPr lang="en-US" sz="4800" dirty="0" smtClean="0">
              <a:solidFill>
                <a:srgbClr val="000000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80000"/>
                  </a:srgbClr>
                </a:outerShdw>
              </a:effectLst>
              <a:latin typeface="Berlin Sans FB Demi" panose="020E0802020502020306" pitchFamily="34" charset="0"/>
            </a:endParaRPr>
          </a:p>
          <a:p>
            <a:pPr algn="ctr">
              <a:lnSpc>
                <a:spcPct val="85000"/>
              </a:lnSpc>
              <a:spcAft>
                <a:spcPts val="2400"/>
              </a:spcAft>
              <a:buClr>
                <a:schemeClr val="bg1"/>
              </a:buClr>
            </a:pPr>
            <a:r>
              <a:rPr lang="en-US" sz="4800" dirty="0" smtClean="0">
                <a:solidFill>
                  <a:srgbClr val="00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“The </a:t>
            </a:r>
            <a:r>
              <a:rPr lang="en-US" sz="4800" dirty="0">
                <a:solidFill>
                  <a:srgbClr val="00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virgin will conceive and </a:t>
            </a:r>
            <a:r>
              <a:rPr lang="en-US" sz="4800" dirty="0" smtClean="0">
                <a:solidFill>
                  <a:srgbClr val="00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/>
            </a:r>
            <a:br>
              <a:rPr lang="en-US" sz="4800" dirty="0" smtClean="0">
                <a:solidFill>
                  <a:srgbClr val="00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</a:br>
            <a:r>
              <a:rPr lang="en-US" sz="4800" dirty="0" smtClean="0">
                <a:solidFill>
                  <a:srgbClr val="00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give </a:t>
            </a:r>
            <a:r>
              <a:rPr lang="en-US" sz="4800" dirty="0">
                <a:solidFill>
                  <a:srgbClr val="00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birth to a son, and they </a:t>
            </a:r>
            <a:r>
              <a:rPr lang="en-US" sz="4800" dirty="0" smtClean="0">
                <a:solidFill>
                  <a:srgbClr val="00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/>
            </a:r>
            <a:br>
              <a:rPr lang="en-US" sz="4800" dirty="0" smtClean="0">
                <a:solidFill>
                  <a:srgbClr val="00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</a:br>
            <a:r>
              <a:rPr lang="en-US" sz="4800" dirty="0" smtClean="0">
                <a:solidFill>
                  <a:srgbClr val="00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will </a:t>
            </a:r>
            <a:r>
              <a:rPr lang="en-US" sz="4800" dirty="0">
                <a:solidFill>
                  <a:srgbClr val="00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call him Immanuel</a:t>
            </a:r>
            <a:r>
              <a:rPr lang="en-US" sz="4800" dirty="0" smtClean="0">
                <a:solidFill>
                  <a:srgbClr val="00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” (which </a:t>
            </a:r>
            <a:r>
              <a:rPr lang="en-US" sz="4800" dirty="0">
                <a:solidFill>
                  <a:srgbClr val="00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means “God with us”).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5913116" y="443452"/>
            <a:ext cx="5064369" cy="393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  <a:spcAft>
                <a:spcPts val="600"/>
              </a:spcAft>
              <a:buClr>
                <a:schemeClr val="bg1"/>
              </a:buClr>
            </a:pPr>
            <a:r>
              <a:rPr lang="en-US" sz="4800" dirty="0" smtClean="0">
                <a:solidFill>
                  <a:srgbClr val="00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Matt 28:20 </a:t>
            </a:r>
          </a:p>
          <a:p>
            <a:pPr algn="ctr">
              <a:lnSpc>
                <a:spcPct val="85000"/>
              </a:lnSpc>
              <a:spcAft>
                <a:spcPts val="2400"/>
              </a:spcAft>
              <a:buClr>
                <a:schemeClr val="bg1"/>
              </a:buClr>
            </a:pPr>
            <a:r>
              <a:rPr lang="en-US" sz="4800" dirty="0" smtClean="0">
                <a:solidFill>
                  <a:srgbClr val="00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“…And </a:t>
            </a:r>
            <a:r>
              <a:rPr lang="en-US" sz="4800" dirty="0">
                <a:solidFill>
                  <a:srgbClr val="00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surely I am with you always, to the very end of the age.”</a:t>
            </a:r>
          </a:p>
        </p:txBody>
      </p:sp>
    </p:spTree>
    <p:extLst>
      <p:ext uri="{BB962C8B-B14F-4D97-AF65-F5344CB8AC3E}">
        <p14:creationId xmlns:p14="http://schemas.microsoft.com/office/powerpoint/2010/main" val="17655071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8233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7369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498184"/>
            <a:ext cx="12192000" cy="2185214"/>
          </a:xfrm>
          <a:prstGeom prst="rect">
            <a:avLst/>
          </a:prstGeom>
          <a:noFill/>
          <a:effectLst>
            <a:glow rad="152400">
              <a:schemeClr val="bg1"/>
            </a:glow>
            <a:outerShdw blurRad="38100" dist="38100" dir="5400000" algn="ctr" rotWithShape="0">
              <a:schemeClr val="tx1">
                <a:alpha val="8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8500" b="1" spc="-150" dirty="0" smtClean="0">
                <a:solidFill>
                  <a:srgbClr val="000000"/>
                </a:solidFill>
                <a:effectLst>
                  <a:glow rad="101600">
                    <a:schemeClr val="bg1"/>
                  </a:glow>
                </a:effectLst>
                <a:latin typeface="Berlin Sans FB Demi" panose="020E0802020502020306" pitchFamily="34" charset="0"/>
              </a:rPr>
              <a:t>Week 10</a:t>
            </a:r>
            <a:r>
              <a:rPr lang="en-US" sz="8500" b="1" spc="-150" dirty="0">
                <a:solidFill>
                  <a:srgbClr val="000000"/>
                </a:solidFill>
                <a:effectLst>
                  <a:glow rad="101600">
                    <a:schemeClr val="bg1"/>
                  </a:glow>
                </a:effectLst>
                <a:latin typeface="Berlin Sans FB Demi" panose="020E0802020502020306" pitchFamily="34" charset="0"/>
              </a:rPr>
              <a:t/>
            </a:r>
            <a:br>
              <a:rPr lang="en-US" sz="8500" b="1" spc="-150" dirty="0">
                <a:solidFill>
                  <a:srgbClr val="000000"/>
                </a:solidFill>
                <a:effectLst>
                  <a:glow rad="101600">
                    <a:schemeClr val="bg1"/>
                  </a:glow>
                </a:effectLst>
                <a:latin typeface="Berlin Sans FB Demi" panose="020E0802020502020306" pitchFamily="34" charset="0"/>
              </a:rPr>
            </a:br>
            <a:r>
              <a:rPr lang="en-US" sz="8500" b="1" spc="-150" dirty="0">
                <a:solidFill>
                  <a:srgbClr val="000000"/>
                </a:solidFill>
                <a:effectLst>
                  <a:glow rad="101600">
                    <a:schemeClr val="bg1"/>
                  </a:glow>
                </a:effectLst>
                <a:latin typeface="Berlin Sans FB Demi" panose="020E0802020502020306" pitchFamily="34" charset="0"/>
              </a:rPr>
              <a:t>Resurrection of It All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3681866"/>
            <a:ext cx="11894820" cy="2308324"/>
          </a:xfrm>
          <a:prstGeom prst="rect">
            <a:avLst/>
          </a:prstGeom>
          <a:noFill/>
          <a:effectLst>
            <a:glow rad="152400">
              <a:schemeClr val="bg1"/>
            </a:glow>
            <a:outerShdw blurRad="38100" dist="38100" dir="5400000" algn="ctr" rotWithShape="0">
              <a:schemeClr val="tx1">
                <a:alpha val="8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9000" b="1" dirty="0" smtClean="0">
                <a:solidFill>
                  <a:srgbClr val="000000"/>
                </a:solidFill>
                <a:effectLst>
                  <a:glow rad="101600">
                    <a:schemeClr val="bg1"/>
                  </a:glow>
                </a:effectLst>
                <a:latin typeface="Berlin Sans FB Demi" panose="020E0802020502020306" pitchFamily="34" charset="0"/>
              </a:rPr>
              <a:t>Matthew </a:t>
            </a:r>
            <a:br>
              <a:rPr lang="en-US" sz="9000" b="1" dirty="0" smtClean="0">
                <a:solidFill>
                  <a:srgbClr val="000000"/>
                </a:solidFill>
                <a:effectLst>
                  <a:glow rad="101600">
                    <a:schemeClr val="bg1"/>
                  </a:glow>
                </a:effectLst>
                <a:latin typeface="Berlin Sans FB Demi" panose="020E0802020502020306" pitchFamily="34" charset="0"/>
              </a:rPr>
            </a:br>
            <a:r>
              <a:rPr lang="en-US" sz="9000" b="1" dirty="0" smtClean="0">
                <a:solidFill>
                  <a:srgbClr val="000000"/>
                </a:solidFill>
                <a:effectLst>
                  <a:glow rad="101600">
                    <a:schemeClr val="bg1"/>
                  </a:glow>
                </a:effectLst>
                <a:latin typeface="Berlin Sans FB Demi" panose="020E0802020502020306" pitchFamily="34" charset="0"/>
              </a:rPr>
              <a:t>28</a:t>
            </a:r>
            <a:r>
              <a:rPr lang="en-US" sz="9000" b="1" spc="600" dirty="0" smtClean="0">
                <a:solidFill>
                  <a:srgbClr val="000000"/>
                </a:solidFill>
                <a:effectLst>
                  <a:glow rad="101600">
                    <a:schemeClr val="bg1"/>
                  </a:glow>
                </a:effectLst>
                <a:latin typeface="Berlin Sans FB Demi" panose="020E0802020502020306" pitchFamily="34" charset="0"/>
              </a:rPr>
              <a:t>:</a:t>
            </a:r>
            <a:r>
              <a:rPr lang="en-US" sz="9000" b="1" dirty="0" smtClean="0">
                <a:solidFill>
                  <a:srgbClr val="000000"/>
                </a:solidFill>
                <a:effectLst>
                  <a:glow rad="101600">
                    <a:schemeClr val="bg1"/>
                  </a:glow>
                </a:effectLst>
                <a:latin typeface="Berlin Sans FB Demi" panose="020E0802020502020306" pitchFamily="34" charset="0"/>
              </a:rPr>
              <a:t>1-20</a:t>
            </a:r>
            <a:endParaRPr lang="en-US" sz="9000" b="1" dirty="0">
              <a:solidFill>
                <a:srgbClr val="000000"/>
              </a:solidFill>
              <a:effectLst>
                <a:glow rad="1016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622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2386760"/>
            <a:ext cx="121920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  <a:spcAft>
                <a:spcPts val="2400"/>
              </a:spcAft>
              <a:buClr>
                <a:schemeClr val="bg1"/>
              </a:buClr>
            </a:pPr>
            <a:r>
              <a:rPr lang="en-US" sz="10000" dirty="0" smtClean="0">
                <a:solidFill>
                  <a:srgbClr val="00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Women</a:t>
            </a:r>
            <a:endParaRPr lang="en-US" sz="10000" dirty="0">
              <a:solidFill>
                <a:srgbClr val="000000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8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18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2205588"/>
            <a:ext cx="12192000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  <a:spcAft>
                <a:spcPts val="2400"/>
              </a:spcAft>
              <a:buClr>
                <a:schemeClr val="bg1"/>
              </a:buClr>
            </a:pPr>
            <a:r>
              <a:rPr lang="en-US" sz="9000" dirty="0">
                <a:solidFill>
                  <a:srgbClr val="00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A</a:t>
            </a:r>
            <a:r>
              <a:rPr lang="en-US" sz="9000" dirty="0" smtClean="0">
                <a:solidFill>
                  <a:srgbClr val="00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fraid yet </a:t>
            </a:r>
            <a:br>
              <a:rPr lang="en-US" sz="9000" dirty="0" smtClean="0">
                <a:solidFill>
                  <a:srgbClr val="00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</a:br>
            <a:r>
              <a:rPr lang="en-US" sz="9000" dirty="0" smtClean="0">
                <a:solidFill>
                  <a:srgbClr val="00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filled with joy</a:t>
            </a:r>
            <a:endParaRPr lang="en-US" sz="9000" dirty="0">
              <a:solidFill>
                <a:srgbClr val="000000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8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12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2288286"/>
            <a:ext cx="12192000" cy="1531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  <a:spcAft>
                <a:spcPts val="2400"/>
              </a:spcAft>
              <a:buClr>
                <a:schemeClr val="bg1"/>
              </a:buClr>
            </a:pPr>
            <a:r>
              <a:rPr lang="en-US" sz="11000" dirty="0" smtClean="0">
                <a:solidFill>
                  <a:srgbClr val="00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Go</a:t>
            </a:r>
            <a:endParaRPr lang="en-US" sz="11000" dirty="0">
              <a:solidFill>
                <a:srgbClr val="000000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8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760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2205588"/>
            <a:ext cx="12192000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  <a:spcAft>
                <a:spcPts val="2400"/>
              </a:spcAft>
              <a:buClr>
                <a:schemeClr val="bg1"/>
              </a:buClr>
            </a:pPr>
            <a:r>
              <a:rPr lang="en-US" sz="9000" dirty="0">
                <a:solidFill>
                  <a:srgbClr val="00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“I AM </a:t>
            </a:r>
            <a:r>
              <a:rPr lang="en-US" sz="9000" dirty="0" smtClean="0">
                <a:solidFill>
                  <a:srgbClr val="00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THE </a:t>
            </a:r>
            <a:br>
              <a:rPr lang="en-US" sz="9000" dirty="0" smtClean="0">
                <a:solidFill>
                  <a:srgbClr val="00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</a:br>
            <a:r>
              <a:rPr lang="en-US" sz="9000" dirty="0" smtClean="0">
                <a:solidFill>
                  <a:srgbClr val="00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  KING”</a:t>
            </a:r>
            <a:endParaRPr lang="en-US" sz="9000" dirty="0">
              <a:solidFill>
                <a:srgbClr val="000000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8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37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2205588"/>
            <a:ext cx="12192000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  <a:spcAft>
                <a:spcPts val="2400"/>
              </a:spcAft>
              <a:buClr>
                <a:schemeClr val="bg1"/>
              </a:buClr>
            </a:pPr>
            <a:r>
              <a:rPr lang="en-US" sz="9000" dirty="0" smtClean="0">
                <a:solidFill>
                  <a:srgbClr val="00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All </a:t>
            </a:r>
            <a:r>
              <a:rPr lang="en-US" sz="9000" dirty="0">
                <a:solidFill>
                  <a:srgbClr val="00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people can join </a:t>
            </a:r>
            <a:r>
              <a:rPr lang="en-US" sz="9000" dirty="0" smtClean="0">
                <a:solidFill>
                  <a:srgbClr val="00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/>
            </a:r>
            <a:br>
              <a:rPr lang="en-US" sz="9000" dirty="0" smtClean="0">
                <a:solidFill>
                  <a:srgbClr val="00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</a:br>
            <a:r>
              <a:rPr lang="en-US" sz="9000" dirty="0" smtClean="0">
                <a:solidFill>
                  <a:srgbClr val="00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His </a:t>
            </a:r>
            <a:r>
              <a:rPr lang="en-US" sz="9000" dirty="0">
                <a:solidFill>
                  <a:srgbClr val="00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Kingdom</a:t>
            </a:r>
          </a:p>
        </p:txBody>
      </p:sp>
    </p:spTree>
    <p:extLst>
      <p:ext uri="{BB962C8B-B14F-4D97-AF65-F5344CB8AC3E}">
        <p14:creationId xmlns:p14="http://schemas.microsoft.com/office/powerpoint/2010/main" val="2510359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2205588"/>
            <a:ext cx="12192000" cy="2577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  <a:spcAft>
                <a:spcPts val="2400"/>
              </a:spcAft>
              <a:buClr>
                <a:schemeClr val="bg1"/>
              </a:buClr>
            </a:pPr>
            <a:r>
              <a:rPr lang="en-US" sz="9000" spc="-300" dirty="0" smtClean="0">
                <a:solidFill>
                  <a:srgbClr val="00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“</a:t>
            </a:r>
            <a:r>
              <a:rPr lang="en-US" sz="9000" i="1" dirty="0">
                <a:solidFill>
                  <a:srgbClr val="9F0C1D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As yo</a:t>
            </a:r>
            <a:r>
              <a:rPr lang="en-US" sz="9000" i="1" spc="300" dirty="0">
                <a:solidFill>
                  <a:srgbClr val="9F0C1D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u </a:t>
            </a:r>
            <a:r>
              <a:rPr lang="en-US" sz="9000" dirty="0">
                <a:solidFill>
                  <a:srgbClr val="00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go” </a:t>
            </a:r>
            <a:r>
              <a:rPr lang="en-US" sz="9000" dirty="0" smtClean="0">
                <a:solidFill>
                  <a:srgbClr val="00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/>
            </a:r>
            <a:br>
              <a:rPr lang="en-US" sz="9000" dirty="0" smtClean="0">
                <a:solidFill>
                  <a:srgbClr val="00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</a:br>
            <a:r>
              <a:rPr lang="en-US" sz="10000" dirty="0" smtClean="0">
                <a:solidFill>
                  <a:srgbClr val="00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make </a:t>
            </a:r>
            <a:r>
              <a:rPr lang="en-US" sz="10000" dirty="0">
                <a:solidFill>
                  <a:srgbClr val="00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disciples</a:t>
            </a:r>
          </a:p>
        </p:txBody>
      </p:sp>
    </p:spTree>
    <p:extLst>
      <p:ext uri="{BB962C8B-B14F-4D97-AF65-F5344CB8AC3E}">
        <p14:creationId xmlns:p14="http://schemas.microsoft.com/office/powerpoint/2010/main" val="317012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8608</TotalTime>
  <Words>205</Words>
  <Application>Microsoft Office PowerPoint</Application>
  <PresentationFormat>Widescreen</PresentationFormat>
  <Paragraphs>23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 Light</vt:lpstr>
      <vt:lpstr>Calibri</vt:lpstr>
      <vt:lpstr>Berlin Sans FB Demi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Shawn McCracken</dc:creator>
  <cp:lastModifiedBy>Shawn McCracken</cp:lastModifiedBy>
  <cp:revision>408</cp:revision>
  <dcterms:created xsi:type="dcterms:W3CDTF">2018-06-29T18:28:59Z</dcterms:created>
  <dcterms:modified xsi:type="dcterms:W3CDTF">2020-04-11T13:57:29Z</dcterms:modified>
</cp:coreProperties>
</file>