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373" r:id="rId3"/>
    <p:sldId id="426" r:id="rId4"/>
    <p:sldId id="394" r:id="rId5"/>
    <p:sldId id="429" r:id="rId6"/>
    <p:sldId id="446" r:id="rId7"/>
    <p:sldId id="427" r:id="rId8"/>
    <p:sldId id="437" r:id="rId9"/>
    <p:sldId id="438" r:id="rId10"/>
    <p:sldId id="447" r:id="rId11"/>
    <p:sldId id="439" r:id="rId12"/>
    <p:sldId id="424" r:id="rId13"/>
    <p:sldId id="440" r:id="rId14"/>
    <p:sldId id="441" r:id="rId15"/>
    <p:sldId id="442" r:id="rId16"/>
    <p:sldId id="448" r:id="rId17"/>
    <p:sldId id="449" r:id="rId18"/>
    <p:sldId id="443" r:id="rId19"/>
    <p:sldId id="445" r:id="rId20"/>
    <p:sldId id="391" r:id="rId21"/>
    <p:sldId id="444" r:id="rId22"/>
  </p:sldIdLst>
  <p:sldSz cx="12192000" cy="6858000"/>
  <p:notesSz cx="6858000" cy="9144000"/>
  <p:embeddedFontLst>
    <p:embeddedFont>
      <p:font typeface="Gotham Black" charset="0"/>
      <p:regular r:id="rId23"/>
      <p: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F"/>
    <a:srgbClr val="C18E3F"/>
    <a:srgbClr val="A90518"/>
    <a:srgbClr val="000000"/>
    <a:srgbClr val="020000"/>
    <a:srgbClr val="980A1A"/>
    <a:srgbClr val="5F0006"/>
    <a:srgbClr val="F4B6BD"/>
    <a:srgbClr val="CBB364"/>
    <a:srgbClr val="40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086" autoAdjust="0"/>
  </p:normalViewPr>
  <p:slideViewPr>
    <p:cSldViewPr snapToGrid="0">
      <p:cViewPr varScale="1">
        <p:scale>
          <a:sx n="70" d="100"/>
          <a:sy n="70" d="100"/>
        </p:scale>
        <p:origin x="18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3582" y="1577981"/>
            <a:ext cx="10058400" cy="425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spcAft>
                <a:spcPts val="200"/>
              </a:spcAft>
            </a:pPr>
            <a:r>
              <a:rPr lang="en-US" sz="4000" b="1" spc="-150" dirty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So he erected an altar for Baal in the house of Baal which he built in Samaria.  Ahab also made the </a:t>
            </a:r>
            <a:r>
              <a:rPr lang="en-US" sz="4000" b="1" spc="-150" dirty="0" err="1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Asherah</a:t>
            </a:r>
            <a:r>
              <a:rPr lang="en-US" sz="4000" b="1" spc="-150" dirty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. Thus Ahab did more to provoke the LORD God of Israel than all the kings of Israel who were before him. </a:t>
            </a:r>
          </a:p>
          <a:p>
            <a:pPr lvl="0">
              <a:lnSpc>
                <a:spcPct val="85000"/>
              </a:lnSpc>
              <a:spcAft>
                <a:spcPts val="200"/>
              </a:spcAft>
            </a:pPr>
            <a:r>
              <a:rPr lang="en-US" sz="3600" b="1" spc="-150" dirty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22660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008965" y="525144"/>
            <a:ext cx="10037592" cy="6159635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66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God had set the stage for a </a:t>
            </a:r>
            <a:r>
              <a:rPr lang="en-US" sz="66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showdown:</a:t>
            </a:r>
            <a:endParaRPr lang="en-US" sz="6600" b="1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  <a:p>
            <a:pPr algn="ctr">
              <a:lnSpc>
                <a:spcPct val="85000"/>
              </a:lnSpc>
              <a:spcAft>
                <a:spcPts val="200"/>
              </a:spcAft>
            </a:pPr>
            <a:endParaRPr lang="en-US" sz="9000" b="1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66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God or Baal?</a:t>
            </a:r>
          </a:p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6600" b="1" spc="-150" dirty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1 Kings 18:20-35 </a:t>
            </a:r>
          </a:p>
          <a:p>
            <a:pPr algn="ctr">
              <a:lnSpc>
                <a:spcPct val="85000"/>
              </a:lnSpc>
              <a:spcAft>
                <a:spcPts val="200"/>
              </a:spcAft>
            </a:pPr>
            <a:endParaRPr lang="en-US" sz="9000" b="1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364" y="557243"/>
            <a:ext cx="116688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-150" dirty="0" smtClean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“O LORD, the God of Abraham, Isaac and Israel, today let it be known that You are God in Israel and that I am Your servant and I have done all these things </a:t>
            </a:r>
            <a:r>
              <a:rPr lang="en-US" sz="4000" b="1" i="1" u="sng" spc="-150" dirty="0" smtClean="0">
                <a:solidFill>
                  <a:srgbClr val="FF0000">
                    <a:alpha val="80000"/>
                  </a:srgb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at Your word</a:t>
            </a:r>
            <a:r>
              <a:rPr lang="en-US" sz="4000" b="1" spc="-150" dirty="0" smtClean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.</a:t>
            </a:r>
          </a:p>
          <a:p>
            <a:endParaRPr lang="en-US" sz="4000" b="1" spc="-150" dirty="0" smtClean="0">
              <a:solidFill>
                <a:prstClr val="white">
                  <a:alpha val="80000"/>
                </a:prstClr>
              </a:solidFill>
              <a:effectLst>
                <a:glow rad="76200">
                  <a:prstClr val="black">
                    <a:alpha val="80000"/>
                  </a:prstClr>
                </a:glow>
                <a:outerShdw blurRad="50800" dist="50800" dir="5400000" algn="ctr" rotWithShape="0">
                  <a:prstClr val="black">
                    <a:alpha val="80000"/>
                  </a:prstClr>
                </a:outerShdw>
              </a:effectLst>
              <a:latin typeface="Gotham Black" pitchFamily="50" charset="0"/>
            </a:endParaRPr>
          </a:p>
          <a:p>
            <a:r>
              <a:rPr lang="en-US" sz="4000" b="1" spc="-150" dirty="0" smtClean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Answer me, O LORD, answer me, that this people may know that You, O LORD, are God</a:t>
            </a:r>
            <a:r>
              <a:rPr lang="en-US" sz="4000" b="1" spc="-150" dirty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, </a:t>
            </a:r>
            <a:r>
              <a:rPr lang="en-US" sz="4000" b="1" spc="-150" dirty="0" smtClean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and that </a:t>
            </a:r>
            <a:r>
              <a:rPr lang="en-US" sz="4000" b="1" spc="-150" dirty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You have turned their heart back again</a:t>
            </a:r>
            <a:r>
              <a:rPr lang="en-US" sz="4000" b="1" spc="-150" dirty="0" smtClean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. ”</a:t>
            </a:r>
            <a:endParaRPr lang="en-US" sz="4000" b="1" spc="-150" dirty="0">
              <a:solidFill>
                <a:prstClr val="white">
                  <a:alpha val="80000"/>
                </a:prstClr>
              </a:solidFill>
              <a:effectLst>
                <a:glow rad="76200">
                  <a:prstClr val="black">
                    <a:alpha val="80000"/>
                  </a:prstClr>
                </a:glow>
                <a:outerShdw blurRad="50800" dist="50800" dir="5400000" algn="ctr" rotWithShape="0">
                  <a:prstClr val="black">
                    <a:alpha val="80000"/>
                  </a:prst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540836" y="1244609"/>
            <a:ext cx="114651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7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Elijah, desperately needed God to show up.  </a:t>
            </a:r>
          </a:p>
          <a:p>
            <a:pPr algn="ctr">
              <a:lnSpc>
                <a:spcPct val="80000"/>
              </a:lnSpc>
              <a:spcAft>
                <a:spcPts val="1800"/>
              </a:spcAft>
              <a:buClr>
                <a:schemeClr val="bg1"/>
              </a:buClr>
            </a:pPr>
            <a:endParaRPr lang="en-US" sz="570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tl">
                  <a:srgbClr val="000000">
                    <a:alpha val="80000"/>
                  </a:srgbClr>
                </a:outerShdw>
              </a:effectLst>
              <a:latin typeface="Gotham Black" pitchFamily="50" charset="0"/>
            </a:endParaRPr>
          </a:p>
          <a:p>
            <a:pPr algn="ctr">
              <a:lnSpc>
                <a:spcPct val="80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7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He was confident that God would honor HIS WORD!</a:t>
            </a:r>
            <a:endParaRPr lang="en-US" sz="570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tl">
                  <a:srgbClr val="000000">
                    <a:alpha val="80000"/>
                  </a:srgb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568131" y="917063"/>
            <a:ext cx="11465170" cy="545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7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The Fire Fell!</a:t>
            </a:r>
          </a:p>
          <a:p>
            <a:pPr algn="ctr">
              <a:lnSpc>
                <a:spcPct val="80000"/>
              </a:lnSpc>
              <a:spcAft>
                <a:spcPts val="1800"/>
              </a:spcAft>
              <a:buClr>
                <a:schemeClr val="bg1"/>
              </a:buClr>
            </a:pPr>
            <a:endParaRPr lang="en-US" sz="5700" dirty="0" smtClean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tl">
                  <a:srgbClr val="000000">
                    <a:alpha val="80000"/>
                  </a:srgbClr>
                </a:outerShdw>
              </a:effectLst>
              <a:latin typeface="Gotham Black" pitchFamily="50" charset="0"/>
            </a:endParaRPr>
          </a:p>
          <a:p>
            <a:pPr algn="ctr">
              <a:lnSpc>
                <a:spcPct val="80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7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The Rain Came !!</a:t>
            </a:r>
          </a:p>
          <a:p>
            <a:pPr algn="ctr">
              <a:lnSpc>
                <a:spcPct val="80000"/>
              </a:lnSpc>
              <a:spcAft>
                <a:spcPts val="1800"/>
              </a:spcAft>
              <a:buClr>
                <a:schemeClr val="bg1"/>
              </a:buClr>
            </a:pPr>
            <a:endParaRPr lang="en-US" sz="570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tl">
                  <a:srgbClr val="000000">
                    <a:alpha val="80000"/>
                  </a:srgbClr>
                </a:outerShdw>
              </a:effectLst>
              <a:latin typeface="Gotham Black" pitchFamily="50" charset="0"/>
            </a:endParaRPr>
          </a:p>
          <a:p>
            <a:pPr algn="ctr">
              <a:lnSpc>
                <a:spcPct val="80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70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tl">
                    <a:srgbClr val="000000">
                      <a:alpha val="80000"/>
                    </a:srgbClr>
                  </a:outerShdw>
                </a:effectLst>
                <a:latin typeface="Gotham Black" pitchFamily="50" charset="0"/>
              </a:rPr>
              <a:t>God showed up!!!</a:t>
            </a:r>
          </a:p>
          <a:p>
            <a:pPr algn="ctr">
              <a:lnSpc>
                <a:spcPct val="80000"/>
              </a:lnSpc>
              <a:spcAft>
                <a:spcPts val="1800"/>
              </a:spcAft>
              <a:buClr>
                <a:schemeClr val="bg1"/>
              </a:buClr>
            </a:pPr>
            <a:endParaRPr lang="en-US" sz="570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tl">
                  <a:srgbClr val="000000">
                    <a:alpha val="80000"/>
                  </a:srgb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04733" y="1211071"/>
            <a:ext cx="10200396" cy="4223720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44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Elijah ran </a:t>
            </a:r>
            <a:r>
              <a:rPr lang="en-US" sz="44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toward Jezebel!</a:t>
            </a:r>
            <a:endParaRPr lang="en-US" sz="4400" b="1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44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(approx. 17 miles)</a:t>
            </a:r>
          </a:p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44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Then he ran away from Jezebel!</a:t>
            </a:r>
          </a:p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44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(approx. 100 miles)</a:t>
            </a:r>
          </a:p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44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Then he went another day’s journey, and sat down under a juniper tree. </a:t>
            </a:r>
          </a:p>
        </p:txBody>
      </p:sp>
    </p:spTree>
    <p:extLst>
      <p:ext uri="{BB962C8B-B14F-4D97-AF65-F5344CB8AC3E}">
        <p14:creationId xmlns:p14="http://schemas.microsoft.com/office/powerpoint/2010/main" val="414789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47" y="840812"/>
            <a:ext cx="11068334" cy="5139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Aft>
                <a:spcPts val="200"/>
              </a:spcAft>
            </a:pPr>
            <a:r>
              <a:rPr lang="en-US" sz="5400" b="1" spc="-150" dirty="0" smtClean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“I’m pretty tired…</a:t>
            </a:r>
          </a:p>
          <a:p>
            <a:pPr lvl="0" algn="ctr">
              <a:lnSpc>
                <a:spcPct val="85000"/>
              </a:lnSpc>
              <a:spcAft>
                <a:spcPts val="200"/>
              </a:spcAft>
            </a:pPr>
            <a:r>
              <a:rPr lang="en-US" sz="5400" b="1" spc="-150" dirty="0" smtClean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I think I’ll go home </a:t>
            </a:r>
            <a:r>
              <a:rPr lang="en-US" sz="5400" b="1" spc="-150" dirty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now.” </a:t>
            </a:r>
            <a:endParaRPr lang="en-US" sz="5400" b="1" spc="-150" dirty="0" smtClean="0">
              <a:solidFill>
                <a:prstClr val="white">
                  <a:alpha val="80000"/>
                </a:prstClr>
              </a:solidFill>
              <a:effectLst>
                <a:glow rad="76200">
                  <a:prstClr val="black">
                    <a:alpha val="80000"/>
                  </a:prstClr>
                </a:glow>
                <a:outerShdw blurRad="50800" dist="50800" dir="5400000" algn="ctr" rotWithShape="0">
                  <a:prstClr val="black">
                    <a:alpha val="80000"/>
                  </a:prstClr>
                </a:outerShdw>
              </a:effectLst>
              <a:latin typeface="Gotham Black" pitchFamily="50" charset="0"/>
            </a:endParaRPr>
          </a:p>
          <a:p>
            <a:pPr lvl="0" algn="ctr">
              <a:lnSpc>
                <a:spcPct val="85000"/>
              </a:lnSpc>
              <a:spcAft>
                <a:spcPts val="200"/>
              </a:spcAft>
            </a:pPr>
            <a:endParaRPr lang="en-US" sz="5400" b="1" spc="-150" dirty="0" smtClean="0">
              <a:solidFill>
                <a:prstClr val="white">
                  <a:alpha val="80000"/>
                </a:prstClr>
              </a:solidFill>
              <a:effectLst>
                <a:glow rad="76200">
                  <a:prstClr val="black">
                    <a:alpha val="80000"/>
                  </a:prstClr>
                </a:glow>
                <a:outerShdw blurRad="50800" dist="50800" dir="5400000" algn="ctr" rotWithShape="0">
                  <a:prstClr val="black">
                    <a:alpha val="80000"/>
                  </a:prstClr>
                </a:outerShdw>
              </a:effectLst>
              <a:latin typeface="Gotham Black" pitchFamily="50" charset="0"/>
            </a:endParaRPr>
          </a:p>
          <a:p>
            <a:pPr lvl="0" algn="ctr">
              <a:lnSpc>
                <a:spcPct val="85000"/>
              </a:lnSpc>
              <a:spcAft>
                <a:spcPts val="200"/>
              </a:spcAft>
            </a:pPr>
            <a:endParaRPr lang="en-US" sz="5400" b="1" spc="-150" dirty="0">
              <a:solidFill>
                <a:prstClr val="white">
                  <a:alpha val="80000"/>
                </a:prstClr>
              </a:solidFill>
              <a:effectLst>
                <a:glow rad="76200">
                  <a:prstClr val="black">
                    <a:alpha val="80000"/>
                  </a:prstClr>
                </a:glow>
                <a:outerShdw blurRad="50800" dist="50800" dir="5400000" algn="ctr" rotWithShape="0">
                  <a:prstClr val="black">
                    <a:alpha val="80000"/>
                  </a:prstClr>
                </a:outerShdw>
              </a:effectLst>
              <a:latin typeface="Gotham Black" pitchFamily="50" charset="0"/>
            </a:endParaRPr>
          </a:p>
          <a:p>
            <a:pPr lvl="0" algn="ctr">
              <a:lnSpc>
                <a:spcPct val="85000"/>
              </a:lnSpc>
              <a:spcAft>
                <a:spcPts val="200"/>
              </a:spcAft>
            </a:pPr>
            <a:r>
              <a:rPr lang="en-US" sz="5400" b="1" spc="-150" dirty="0" smtClean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“</a:t>
            </a:r>
            <a:r>
              <a:rPr lang="en-US" sz="5400" b="1" spc="-150" dirty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I have had enough, Lord. Take my life; I am no better than my ancestors” </a:t>
            </a:r>
            <a:r>
              <a:rPr lang="en-US" sz="5400" b="1" spc="-150" dirty="0" smtClean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(1 Kings 19:4) </a:t>
            </a:r>
            <a:endParaRPr lang="en-US" sz="5400" b="1" spc="-150" dirty="0">
              <a:solidFill>
                <a:prstClr val="white">
                  <a:alpha val="80000"/>
                </a:prstClr>
              </a:solidFill>
              <a:effectLst>
                <a:glow rad="76200">
                  <a:prstClr val="black">
                    <a:alpha val="80000"/>
                  </a:prstClr>
                </a:glow>
                <a:outerShdw blurRad="50800" dist="50800" dir="5400000" algn="ctr" rotWithShape="0">
                  <a:prstClr val="black">
                    <a:alpha val="80000"/>
                  </a:prstClr>
                </a:outerShdw>
              </a:effectLst>
              <a:latin typeface="Gotham Black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60" y="5178330"/>
            <a:ext cx="1386242" cy="13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6329" y="2070863"/>
            <a:ext cx="666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-150" dirty="0" smtClean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BURN OUT!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68941" y="390599"/>
            <a:ext cx="11349318" cy="6238118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66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 The Juniper Tree</a:t>
            </a:r>
          </a:p>
          <a:p>
            <a:pPr algn="ctr">
              <a:lnSpc>
                <a:spcPct val="85000"/>
              </a:lnSpc>
              <a:spcAft>
                <a:spcPts val="200"/>
              </a:spcAft>
            </a:pPr>
            <a:endParaRPr lang="en-US" sz="6600" b="1" spc="-150" dirty="0" smtClean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  <a:p>
            <a:pPr marL="1143000" indent="-1143000">
              <a:lnSpc>
                <a:spcPct val="8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66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Another lesson in provision</a:t>
            </a:r>
          </a:p>
          <a:p>
            <a:pPr>
              <a:lnSpc>
                <a:spcPct val="85000"/>
              </a:lnSpc>
              <a:spcAft>
                <a:spcPts val="200"/>
              </a:spcAft>
            </a:pPr>
            <a:endParaRPr lang="en-US" sz="6600" b="1" spc="-150" dirty="0" smtClean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  <a:p>
            <a:pPr marL="1143000" indent="-1143000">
              <a:lnSpc>
                <a:spcPct val="85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66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“He </a:t>
            </a:r>
            <a:r>
              <a:rPr lang="en-US" sz="6600" b="1" spc="-150" dirty="0" err="1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maketh</a:t>
            </a:r>
            <a:r>
              <a:rPr lang="en-US" sz="66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 me lie down…”</a:t>
            </a:r>
            <a:endParaRPr lang="en-US" sz="6600" b="1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80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0259" y="2205588"/>
            <a:ext cx="10112188" cy="367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The </a:t>
            </a:r>
            <a:r>
              <a:rPr lang="en-US" sz="9000" b="1" spc="-150" dirty="0" smtClean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Cave</a:t>
            </a:r>
          </a:p>
          <a:p>
            <a:pPr lvl="0" algn="ctr">
              <a:lnSpc>
                <a:spcPct val="85000"/>
              </a:lnSpc>
              <a:spcAft>
                <a:spcPts val="200"/>
              </a:spcAft>
            </a:pPr>
            <a:endParaRPr lang="en-US" sz="9000" b="1" spc="-150" dirty="0" smtClean="0">
              <a:solidFill>
                <a:prstClr val="white">
                  <a:alpha val="80000"/>
                </a:prstClr>
              </a:solidFill>
              <a:effectLst>
                <a:glow rad="76200">
                  <a:prstClr val="black">
                    <a:alpha val="80000"/>
                  </a:prstClr>
                </a:glow>
                <a:outerShdw blurRad="50800" dist="50800" dir="5400000" algn="ctr" rotWithShape="0">
                  <a:prstClr val="black">
                    <a:alpha val="80000"/>
                  </a:prstClr>
                </a:outerShdw>
              </a:effectLst>
              <a:latin typeface="Gotham Black" pitchFamily="50" charset="0"/>
            </a:endParaRPr>
          </a:p>
          <a:p>
            <a:pPr lvl="0" algn="ctr">
              <a:lnSpc>
                <a:spcPct val="85000"/>
              </a:lnSpc>
              <a:spcAft>
                <a:spcPts val="200"/>
              </a:spcAft>
            </a:pPr>
            <a:endParaRPr lang="en-US" sz="9000" b="1" spc="-150" dirty="0">
              <a:solidFill>
                <a:prstClr val="white">
                  <a:alpha val="80000"/>
                </a:prstClr>
              </a:solidFill>
              <a:effectLst>
                <a:glow rad="76200">
                  <a:prstClr val="black">
                    <a:alpha val="80000"/>
                  </a:prstClr>
                </a:glow>
                <a:outerShdw blurRad="50800" dist="50800" dir="5400000" algn="ctr" rotWithShape="0">
                  <a:prstClr val="black">
                    <a:alpha val="80000"/>
                  </a:prst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3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2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184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29406" y="2449078"/>
            <a:ext cx="10621108" cy="3000821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Aft>
                <a:spcPts val="200"/>
              </a:spcAft>
            </a:pPr>
            <a:r>
              <a:rPr lang="en-US" sz="7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When We </a:t>
            </a:r>
            <a:r>
              <a:rPr lang="en-US" sz="7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Desperately Need God </a:t>
            </a:r>
            <a:r>
              <a:rPr lang="en-US" sz="7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to Show </a:t>
            </a:r>
            <a:r>
              <a:rPr lang="en-US" sz="7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Up! </a:t>
            </a:r>
            <a:r>
              <a:rPr lang="en-US" sz="7000" b="1" dirty="0" smtClean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Part 2</a:t>
            </a:r>
            <a:endParaRPr lang="en-US" sz="7000" b="1" dirty="0">
              <a:solidFill>
                <a:schemeClr val="accent4">
                  <a:lumMod val="60000"/>
                  <a:lumOff val="40000"/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29406" y="1320180"/>
            <a:ext cx="9840644" cy="1061829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"/>
              </a:spcAft>
            </a:pPr>
            <a:r>
              <a:rPr lang="en-US" sz="7000" b="1" u="sng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Week Four</a:t>
            </a:r>
            <a:endParaRPr lang="en-US" sz="7000" b="1" u="sng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352550" y="1578493"/>
            <a:ext cx="9486900" cy="3701013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Living by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The Word of the Lord</a:t>
            </a:r>
            <a:endParaRPr lang="en-US" sz="9000" b="1" spc="-150" dirty="0">
              <a:solidFill>
                <a:srgbClr val="FFCD2F"/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42867" y="585889"/>
            <a:ext cx="10944082" cy="680186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</a:pPr>
            <a:r>
              <a:rPr lang="en-US" sz="72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Elijah’s return to Ministry, following his time of preparation</a:t>
            </a:r>
          </a:p>
          <a:p>
            <a:pPr algn="ctr">
              <a:lnSpc>
                <a:spcPct val="85000"/>
              </a:lnSpc>
              <a:spcAft>
                <a:spcPts val="1800"/>
              </a:spcAft>
            </a:pPr>
            <a:endParaRPr lang="en-US" sz="7200" b="1" spc="-150" dirty="0" smtClean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  <a:p>
            <a:pPr algn="ctr">
              <a:lnSpc>
                <a:spcPct val="85000"/>
              </a:lnSpc>
              <a:spcAft>
                <a:spcPts val="1800"/>
              </a:spcAft>
            </a:pPr>
            <a:r>
              <a:rPr lang="en-US" sz="72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1 Kings 18</a:t>
            </a:r>
          </a:p>
          <a:p>
            <a:pPr algn="ctr">
              <a:lnSpc>
                <a:spcPct val="85000"/>
              </a:lnSpc>
              <a:spcAft>
                <a:spcPts val="1800"/>
              </a:spcAft>
            </a:pPr>
            <a:endParaRPr lang="en-US" sz="10000" b="1" u="sng" spc="-150" dirty="0">
              <a:solidFill>
                <a:srgbClr val="FFCD2F">
                  <a:alpha val="80000"/>
                </a:srgb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21" y="863559"/>
            <a:ext cx="107134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 </a:t>
            </a:r>
            <a:r>
              <a:rPr lang="en-US" sz="44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Now it happened </a:t>
            </a:r>
            <a:r>
              <a:rPr lang="en-US" sz="44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after </a:t>
            </a:r>
            <a:r>
              <a:rPr lang="en-US" sz="44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many days that the </a:t>
            </a:r>
            <a:r>
              <a:rPr lang="en-US" sz="4400" b="1" spc="-150" dirty="0">
                <a:solidFill>
                  <a:srgbClr val="FF0000">
                    <a:alpha val="80000"/>
                  </a:srgb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word of the LORD </a:t>
            </a:r>
            <a:r>
              <a:rPr lang="en-US" sz="44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came to Elijah in the third year, saying, "Go, show yourself to Ahab, and I will send rain on the face of the earth." </a:t>
            </a:r>
            <a:endParaRPr lang="en-US" sz="4400" b="1" spc="-150" dirty="0" smtClean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  <a:p>
            <a:r>
              <a:rPr lang="en-US" sz="44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	</a:t>
            </a:r>
            <a:r>
              <a:rPr lang="en-US" sz="44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				1Ki </a:t>
            </a:r>
            <a:r>
              <a:rPr lang="en-US" sz="44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18:1 </a:t>
            </a:r>
            <a:r>
              <a:rPr lang="en-US" sz="44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NASB</a:t>
            </a:r>
            <a:endParaRPr lang="en-US" sz="4400" b="1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077204" y="2205588"/>
            <a:ext cx="10037592" cy="2446824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Obadiah’s faith and fear</a:t>
            </a:r>
            <a:endParaRPr lang="en-US" sz="9000" b="1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077204" y="1616965"/>
            <a:ext cx="10037592" cy="3624069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9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“Is that you, O troubler of Israel?”</a:t>
            </a:r>
            <a:endParaRPr lang="en-US" sz="9000" b="1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026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423082" y="484201"/>
            <a:ext cx="11559653" cy="6211957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200"/>
              </a:spcAft>
            </a:pPr>
            <a:endParaRPr lang="en-US" sz="3000" b="1" spc="-150" dirty="0" smtClean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4000" b="1" spc="-150" dirty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1Ki 16:29-33 </a:t>
            </a:r>
            <a:r>
              <a:rPr lang="en-US" sz="4000" b="1" spc="-150" dirty="0" smtClean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NASB</a:t>
            </a:r>
          </a:p>
          <a:p>
            <a:pPr algn="ctr">
              <a:lnSpc>
                <a:spcPct val="85000"/>
              </a:lnSpc>
              <a:spcAft>
                <a:spcPts val="200"/>
              </a:spcAft>
            </a:pPr>
            <a:r>
              <a:rPr lang="en-US" sz="4000" b="1" spc="-150" dirty="0" smtClean="0">
                <a:solidFill>
                  <a:prstClr val="white">
                    <a:alpha val="80000"/>
                  </a:prstClr>
                </a:solidFill>
                <a:effectLst>
                  <a:glow rad="76200">
                    <a:prstClr val="black">
                      <a:alpha val="80000"/>
                    </a:prstClr>
                  </a:glow>
                  <a:outerShdw blurRad="50800" dist="50800" dir="5400000" algn="ctr" rotWithShape="0">
                    <a:prstClr val="black">
                      <a:alpha val="80000"/>
                    </a:prstClr>
                  </a:outerShdw>
                </a:effectLst>
                <a:latin typeface="Gotham Black" pitchFamily="50" charset="0"/>
              </a:rPr>
              <a:t> </a:t>
            </a:r>
          </a:p>
          <a:p>
            <a:pPr>
              <a:lnSpc>
                <a:spcPct val="85000"/>
              </a:lnSpc>
              <a:spcAft>
                <a:spcPts val="200"/>
              </a:spcAft>
            </a:pPr>
            <a:r>
              <a:rPr lang="en-US" sz="4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Ahab </a:t>
            </a:r>
            <a:r>
              <a:rPr lang="en-US" sz="4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the son of </a:t>
            </a:r>
            <a:r>
              <a:rPr lang="en-US" sz="4000" b="1" spc="-150" dirty="0" err="1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Omri</a:t>
            </a:r>
            <a:r>
              <a:rPr lang="en-US" sz="4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 did evil in the sight of the LORD more </a:t>
            </a:r>
            <a:r>
              <a:rPr lang="en-US" sz="4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than </a:t>
            </a:r>
            <a:r>
              <a:rPr lang="en-US" sz="4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all who were before him. </a:t>
            </a:r>
            <a:r>
              <a:rPr lang="en-US" sz="4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 </a:t>
            </a:r>
            <a:r>
              <a:rPr lang="en-US" sz="4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It came about, as though it had been a trivial thing for him to walk in the sins of Jeroboam the son of </a:t>
            </a:r>
            <a:r>
              <a:rPr lang="en-US" sz="4000" b="1" spc="-150" dirty="0" err="1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Nebat</a:t>
            </a:r>
            <a:r>
              <a:rPr lang="en-US" sz="4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, that he married Jezebel the daughter of </a:t>
            </a:r>
            <a:r>
              <a:rPr lang="en-US" sz="4000" b="1" spc="-150" dirty="0" err="1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Ethbaal</a:t>
            </a:r>
            <a:r>
              <a:rPr lang="en-US" sz="4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 king of the </a:t>
            </a:r>
            <a:r>
              <a:rPr lang="en-US" sz="4000" b="1" spc="-150" dirty="0" err="1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Sidonians</a:t>
            </a:r>
            <a:r>
              <a:rPr lang="en-US" sz="4000" b="1" spc="-150" dirty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, and went to serve Baal and worshiped him. </a:t>
            </a:r>
            <a:r>
              <a:rPr lang="en-US" sz="4000" b="1" spc="-150" dirty="0" smtClean="0">
                <a:solidFill>
                  <a:schemeClr val="bg1">
                    <a:alpha val="80000"/>
                  </a:schemeClr>
                </a:solidFill>
                <a:effectLst>
                  <a:glow rad="76200">
                    <a:schemeClr val="tx1">
                      <a:alpha val="80000"/>
                    </a:schemeClr>
                  </a:glow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Gotham Black" pitchFamily="50" charset="0"/>
              </a:rPr>
              <a:t> </a:t>
            </a:r>
          </a:p>
          <a:p>
            <a:pPr>
              <a:lnSpc>
                <a:spcPct val="85000"/>
              </a:lnSpc>
              <a:spcAft>
                <a:spcPts val="200"/>
              </a:spcAft>
            </a:pPr>
            <a:endParaRPr lang="en-US" sz="3000" b="1" spc="-150" dirty="0">
              <a:solidFill>
                <a:schemeClr val="bg1">
                  <a:alpha val="80000"/>
                </a:schemeClr>
              </a:solidFill>
              <a:effectLst>
                <a:glow rad="76200">
                  <a:schemeClr val="tx1">
                    <a:alpha val="80000"/>
                  </a:schemeClr>
                </a:glow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7751</TotalTime>
  <Words>441</Words>
  <Application>Microsoft Office PowerPoint</Application>
  <PresentationFormat>Widescreen</PresentationFormat>
  <Paragraphs>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Gotham Black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Rwilliams</cp:lastModifiedBy>
  <cp:revision>395</cp:revision>
  <dcterms:created xsi:type="dcterms:W3CDTF">2018-06-29T18:28:59Z</dcterms:created>
  <dcterms:modified xsi:type="dcterms:W3CDTF">2020-05-08T16:42:16Z</dcterms:modified>
</cp:coreProperties>
</file>