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70" r:id="rId2"/>
    <p:sldId id="373" r:id="rId3"/>
    <p:sldId id="427" r:id="rId4"/>
    <p:sldId id="429" r:id="rId5"/>
    <p:sldId id="473" r:id="rId6"/>
    <p:sldId id="475" r:id="rId7"/>
    <p:sldId id="476" r:id="rId8"/>
    <p:sldId id="428" r:id="rId9"/>
    <p:sldId id="456" r:id="rId10"/>
    <p:sldId id="477" r:id="rId11"/>
    <p:sldId id="391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Gotham Black" pitchFamily="50" charset="0"/>
      <p:regular r:id="rId18"/>
      <p: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324C"/>
    <a:srgbClr val="4D3856"/>
    <a:srgbClr val="46334F"/>
    <a:srgbClr val="A98DB5"/>
    <a:srgbClr val="BAA4C4"/>
    <a:srgbClr val="4E3753"/>
    <a:srgbClr val="9D7DAB"/>
    <a:srgbClr val="00B9FA"/>
    <a:srgbClr val="483551"/>
    <a:srgbClr val="4A3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EC3F1-2D8D-4C27-8357-53FA7D11B986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33215-13E4-4AFA-91B4-EA9C46593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3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33215-13E4-4AFA-91B4-EA9C46593F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70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227293" y="2069103"/>
            <a:ext cx="8209400" cy="2585323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Prayers </a:t>
            </a: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may be hindered!</a:t>
            </a:r>
          </a:p>
        </p:txBody>
      </p:sp>
    </p:spTree>
    <p:extLst>
      <p:ext uri="{BB962C8B-B14F-4D97-AF65-F5344CB8AC3E}">
        <p14:creationId xmlns:p14="http://schemas.microsoft.com/office/powerpoint/2010/main" val="26677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233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691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61330" y="1230058"/>
            <a:ext cx="10489495" cy="4284994"/>
            <a:chOff x="1016174" y="1132207"/>
            <a:chExt cx="10489495" cy="42849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11C4B9-2F36-4A30-B583-870FF9351051}"/>
                </a:ext>
              </a:extLst>
            </p:cNvPr>
            <p:cNvSpPr txBox="1"/>
            <p:nvPr/>
          </p:nvSpPr>
          <p:spPr>
            <a:xfrm>
              <a:off x="1016174" y="2208630"/>
              <a:ext cx="10489495" cy="3208571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200"/>
                </a:spcAft>
              </a:pPr>
              <a:r>
                <a:rPr lang="en-US" sz="7500" spc="-150" dirty="0" smtClean="0">
                  <a:solidFill>
                    <a:schemeClr val="bg1">
                      <a:alpha val="80000"/>
                    </a:schemeClr>
                  </a:solidFill>
                  <a:effectLst>
                    <a:glow rad="76200">
                      <a:srgbClr val="4D3856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Chosen to Have a Godly Marriage</a:t>
              </a:r>
              <a:br>
                <a:rPr lang="en-US" sz="7500" spc="-150" dirty="0" smtClean="0">
                  <a:solidFill>
                    <a:schemeClr val="bg1">
                      <a:alpha val="80000"/>
                    </a:schemeClr>
                  </a:solidFill>
                  <a:effectLst>
                    <a:glow rad="76200">
                      <a:srgbClr val="4D3856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</a:br>
              <a:r>
                <a:rPr lang="en-US" sz="7500" spc="-300" dirty="0" smtClean="0">
                  <a:solidFill>
                    <a:srgbClr val="4D3856"/>
                  </a:solidFill>
                  <a:effectLst>
                    <a:glow rad="76200">
                      <a:schemeClr val="bg1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1 </a:t>
              </a:r>
              <a:r>
                <a:rPr lang="en-US" sz="7500" spc="-150" dirty="0" smtClean="0">
                  <a:solidFill>
                    <a:srgbClr val="4D3856"/>
                  </a:solidFill>
                  <a:effectLst>
                    <a:glow rad="76200">
                      <a:schemeClr val="bg1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Peter </a:t>
              </a:r>
              <a:r>
                <a:rPr lang="en-US" sz="7500" spc="600" dirty="0" smtClean="0">
                  <a:solidFill>
                    <a:srgbClr val="4D3856"/>
                  </a:solidFill>
                  <a:effectLst>
                    <a:glow rad="76200">
                      <a:schemeClr val="bg1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3:</a:t>
              </a:r>
              <a:r>
                <a:rPr lang="en-US" sz="7500" spc="-150" dirty="0" smtClean="0">
                  <a:solidFill>
                    <a:srgbClr val="4D3856"/>
                  </a:solidFill>
                  <a:effectLst>
                    <a:glow rad="76200">
                      <a:schemeClr val="bg1"/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1-7</a:t>
              </a:r>
              <a:endParaRPr lang="en-US" sz="7500" spc="-150" dirty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11C4B9-2F36-4A30-B583-870FF9351051}"/>
                </a:ext>
              </a:extLst>
            </p:cNvPr>
            <p:cNvSpPr txBox="1"/>
            <p:nvPr/>
          </p:nvSpPr>
          <p:spPr>
            <a:xfrm>
              <a:off x="1016174" y="1132207"/>
              <a:ext cx="9486900" cy="1131079"/>
            </a:xfrm>
            <a:prstGeom prst="rect">
              <a:avLst/>
            </a:prstGeom>
            <a:noFill/>
            <a:effectLst>
              <a:glow>
                <a:schemeClr val="bg1"/>
              </a:glo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200"/>
                </a:spcAft>
              </a:pPr>
              <a:r>
                <a:rPr lang="en-US" sz="7500" u="sng" spc="-150" dirty="0" smtClean="0">
                  <a:solidFill>
                    <a:schemeClr val="bg1">
                      <a:alpha val="80000"/>
                    </a:schemeClr>
                  </a:solidFill>
                  <a:effectLst>
                    <a:glow rad="76200">
                      <a:srgbClr val="4D3856">
                        <a:alpha val="80000"/>
                      </a:srgbClr>
                    </a:glow>
                    <a:outerShdw blurRad="50800" dist="50800" dir="5400000" algn="ctr" rotWithShape="0">
                      <a:schemeClr val="tx1">
                        <a:alpha val="80000"/>
                      </a:schemeClr>
                    </a:outerShdw>
                  </a:effectLst>
                  <a:latin typeface="Gotham Black" pitchFamily="50" charset="0"/>
                </a:rPr>
                <a:t>Week Four</a:t>
              </a:r>
              <a:endParaRPr lang="en-US" sz="7500" u="sng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30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829733" y="419714"/>
            <a:ext cx="10532534" cy="601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800"/>
              </a:spcAft>
              <a:buClr>
                <a:schemeClr val="bg1"/>
              </a:buClr>
            </a:pPr>
            <a:r>
              <a:rPr lang="en-US" sz="58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Submission </a:t>
            </a:r>
            <a:r>
              <a:rPr lang="en-US" sz="5800" dirty="0" smtClean="0">
                <a:solidFill>
                  <a:schemeClr val="bg1"/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does not mean:</a:t>
            </a:r>
          </a:p>
          <a:p>
            <a:pPr marL="685800" indent="-685800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 </a:t>
            </a:r>
            <a:r>
              <a:rPr lang="en-US" sz="58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husband is in ultimate authority</a:t>
            </a:r>
          </a:p>
          <a:p>
            <a:pPr marL="685800" indent="-685800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 </a:t>
            </a:r>
            <a:r>
              <a:rPr lang="en-US" sz="58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wife does not have independent thoughts</a:t>
            </a:r>
          </a:p>
          <a:p>
            <a:pPr marL="685800" indent="-685800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 </a:t>
            </a:r>
            <a:r>
              <a:rPr lang="en-US" sz="58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wife does not seek to influence her </a:t>
            </a: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husband</a:t>
            </a:r>
            <a:endParaRPr lang="en-US" sz="58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1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661396" y="419714"/>
            <a:ext cx="10869208" cy="5106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800"/>
              </a:spcAft>
              <a:buClr>
                <a:schemeClr val="bg1"/>
              </a:buClr>
            </a:pPr>
            <a:r>
              <a:rPr lang="en-US" sz="58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Submission </a:t>
            </a:r>
            <a:r>
              <a:rPr lang="en-US" sz="5800" dirty="0" smtClean="0">
                <a:solidFill>
                  <a:schemeClr val="bg1"/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does not mean:</a:t>
            </a:r>
          </a:p>
          <a:p>
            <a:pPr marL="685800" indent="-685800">
              <a:lnSpc>
                <a:spcPct val="85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 </a:t>
            </a:r>
            <a:r>
              <a:rPr lang="en-US" sz="58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wife is less intelligent </a:t>
            </a: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/>
            </a:r>
            <a:b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</a:b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or </a:t>
            </a:r>
            <a:r>
              <a:rPr lang="en-US" sz="58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competent than her husband</a:t>
            </a:r>
          </a:p>
          <a:p>
            <a:pPr marL="685800" indent="-685800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 </a:t>
            </a:r>
            <a:r>
              <a:rPr lang="en-US" sz="58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wife must obey her husband’s command to sin </a:t>
            </a:r>
          </a:p>
        </p:txBody>
      </p:sp>
    </p:spTree>
    <p:extLst>
      <p:ext uri="{BB962C8B-B14F-4D97-AF65-F5344CB8AC3E}">
        <p14:creationId xmlns:p14="http://schemas.microsoft.com/office/powerpoint/2010/main" val="385017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421342" y="458186"/>
            <a:ext cx="11349316" cy="586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800"/>
              </a:spcAft>
              <a:buClr>
                <a:schemeClr val="bg1"/>
              </a:buClr>
            </a:pPr>
            <a:r>
              <a:rPr lang="en-US" sz="58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Submission </a:t>
            </a:r>
            <a:r>
              <a:rPr lang="en-US" sz="5800" dirty="0" smtClean="0">
                <a:solidFill>
                  <a:schemeClr val="bg1"/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does mean:</a:t>
            </a:r>
          </a:p>
          <a:p>
            <a:pPr marL="685800" indent="-685800">
              <a:lnSpc>
                <a:spcPct val="85000"/>
              </a:lnSpc>
              <a:spcAft>
                <a:spcPts val="1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To </a:t>
            </a:r>
            <a:r>
              <a:rPr lang="en-US" sz="58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yield to another; </a:t>
            </a: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/>
            </a:r>
            <a:b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</a:b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to </a:t>
            </a:r>
            <a:r>
              <a:rPr lang="en-US" sz="58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place in order</a:t>
            </a:r>
          </a:p>
          <a:p>
            <a:pPr marL="685800" indent="-685800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58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 husband and wife are equal with differing roles that complement each </a:t>
            </a: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other</a:t>
            </a:r>
            <a:endParaRPr lang="en-US" sz="580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4871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421342" y="458186"/>
            <a:ext cx="11349316" cy="5941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Aft>
                <a:spcPts val="1800"/>
              </a:spcAft>
              <a:buClr>
                <a:schemeClr val="bg1"/>
              </a:buClr>
            </a:pPr>
            <a:r>
              <a:rPr lang="en-US" sz="5800" dirty="0" smtClean="0">
                <a:solidFill>
                  <a:srgbClr val="4D3856"/>
                </a:solidFill>
                <a:effectLst>
                  <a:glow rad="76200">
                    <a:schemeClr val="bg1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Submission </a:t>
            </a:r>
            <a:r>
              <a:rPr lang="en-US" sz="5800" dirty="0" smtClean="0">
                <a:solidFill>
                  <a:schemeClr val="bg1"/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does mean:</a:t>
            </a:r>
          </a:p>
          <a:p>
            <a:pPr marL="685800" indent="-685800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Wives </a:t>
            </a:r>
            <a:r>
              <a:rPr lang="en-US" sz="58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are to submit like Jesus did in Gethsemane </a:t>
            </a:r>
            <a:endParaRPr lang="en-US" sz="5800" dirty="0" smtClean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/>
                </a:glow>
                <a:outerShdw blurRad="50800" dist="50800" dir="5400000" algn="tl">
                  <a:srgbClr val="000000">
                    <a:alpha val="80000"/>
                  </a:srgbClr>
                </a:outerShdw>
              </a:effectLst>
              <a:latin typeface="Gotham Black" pitchFamily="50" charset="0"/>
            </a:endParaRPr>
          </a:p>
          <a:p>
            <a:pPr marL="685800" indent="-685800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Husbands </a:t>
            </a:r>
            <a:r>
              <a:rPr lang="en-US" sz="58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are to lovingly lead like Jesus does the church</a:t>
            </a:r>
          </a:p>
          <a:p>
            <a:pPr marL="685800" indent="-685800">
              <a:lnSpc>
                <a:spcPct val="85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580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It </a:t>
            </a:r>
            <a:r>
              <a:rPr lang="en-US" sz="580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/>
                  </a:glow>
                  <a:outerShdw blurRad="50800" dist="50800" dir="5400000" algn="tl">
                    <a:srgbClr val="000000">
                      <a:alpha val="80000"/>
                    </a:srgbClr>
                  </a:outerShdw>
                </a:effectLst>
                <a:latin typeface="Gotham Black" pitchFamily="50" charset="0"/>
              </a:rPr>
              <a:t>is God’s plan for marriage </a:t>
            </a:r>
          </a:p>
        </p:txBody>
      </p:sp>
    </p:spTree>
    <p:extLst>
      <p:ext uri="{BB962C8B-B14F-4D97-AF65-F5344CB8AC3E}">
        <p14:creationId xmlns:p14="http://schemas.microsoft.com/office/powerpoint/2010/main" val="420249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3240740" y="1549730"/>
            <a:ext cx="8209400" cy="3624069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en-US" sz="9000" b="1" spc="-150" dirty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If any husbands are </a:t>
            </a: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unbelievers… </a:t>
            </a:r>
            <a:endParaRPr lang="en-US" sz="9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4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1082769" y="1622076"/>
            <a:ext cx="4548468" cy="126957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ANGER</a:t>
            </a:r>
            <a:endParaRPr lang="en-US" sz="9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7003957" y="1622076"/>
            <a:ext cx="3481667" cy="126957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FEAR</a:t>
            </a:r>
            <a:endParaRPr lang="en-US" sz="9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6380349" y="3966346"/>
            <a:ext cx="4728882" cy="126957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Women</a:t>
            </a:r>
            <a:endParaRPr lang="en-US" sz="9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1C4B9-2F36-4A30-B583-870FF9351051}"/>
              </a:ext>
            </a:extLst>
          </p:cNvPr>
          <p:cNvSpPr txBox="1"/>
          <p:nvPr/>
        </p:nvSpPr>
        <p:spPr>
          <a:xfrm>
            <a:off x="2027705" y="3954017"/>
            <a:ext cx="2658596" cy="1269578"/>
          </a:xfrm>
          <a:prstGeom prst="rect">
            <a:avLst/>
          </a:prstGeom>
          <a:noFill/>
          <a:effectLst>
            <a:glow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  <a:spcAft>
                <a:spcPts val="200"/>
              </a:spcAft>
            </a:pPr>
            <a:r>
              <a:rPr lang="en-US" sz="9000" b="1" spc="-150" dirty="0" smtClean="0">
                <a:solidFill>
                  <a:schemeClr val="bg1">
                    <a:alpha val="80000"/>
                  </a:schemeClr>
                </a:solidFill>
                <a:effectLst>
                  <a:glow rad="76200">
                    <a:srgbClr val="4D3856">
                      <a:alpha val="80000"/>
                    </a:srgbClr>
                  </a:glow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Gotham Black" pitchFamily="50" charset="0"/>
              </a:rPr>
              <a:t>Men</a:t>
            </a:r>
            <a:endParaRPr lang="en-US" sz="9000" b="1" spc="-150" dirty="0">
              <a:solidFill>
                <a:schemeClr val="bg1">
                  <a:alpha val="80000"/>
                </a:schemeClr>
              </a:solidFill>
              <a:effectLst>
                <a:glow rad="76200">
                  <a:srgbClr val="4D3856">
                    <a:alpha val="80000"/>
                  </a:srgbClr>
                </a:glow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Gotham Black" pitchFamily="50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357003" y="2864760"/>
            <a:ext cx="0" cy="1159811"/>
          </a:xfrm>
          <a:prstGeom prst="line">
            <a:avLst/>
          </a:prstGeom>
          <a:ln w="127000">
            <a:solidFill>
              <a:srgbClr val="44324C"/>
            </a:solidFill>
          </a:ln>
          <a:effectLst>
            <a:glow rad="76200">
              <a:schemeClr val="bg1"/>
            </a:glow>
            <a:outerShdw blurRad="50800" dist="50800" algn="ctr" rotWithShape="0">
              <a:schemeClr val="tx1">
                <a:alpha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44790" y="2891654"/>
            <a:ext cx="0" cy="1159811"/>
          </a:xfrm>
          <a:prstGeom prst="line">
            <a:avLst/>
          </a:prstGeom>
          <a:ln w="127000">
            <a:solidFill>
              <a:srgbClr val="44324C"/>
            </a:solidFill>
          </a:ln>
          <a:effectLst>
            <a:glow rad="76200">
              <a:schemeClr val="bg1"/>
            </a:glow>
            <a:outerShdw blurRad="50800" dist="50800" algn="ctr" rotWithShape="0">
              <a:schemeClr val="tx1">
                <a:alpha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1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8821</TotalTime>
  <Words>99</Words>
  <Application>Microsoft Office PowerPoint</Application>
  <PresentationFormat>Widescreen</PresentationFormat>
  <Paragraphs>23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Wingdings</vt:lpstr>
      <vt:lpstr>Calibri</vt:lpstr>
      <vt:lpstr>Gotham Black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 McCracken</cp:lastModifiedBy>
  <cp:revision>428</cp:revision>
  <dcterms:created xsi:type="dcterms:W3CDTF">2018-06-29T18:28:59Z</dcterms:created>
  <dcterms:modified xsi:type="dcterms:W3CDTF">2020-06-13T19:33:39Z</dcterms:modified>
</cp:coreProperties>
</file>