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70" r:id="rId2"/>
    <p:sldId id="373" r:id="rId3"/>
    <p:sldId id="427" r:id="rId4"/>
    <p:sldId id="428" r:id="rId5"/>
    <p:sldId id="456" r:id="rId6"/>
    <p:sldId id="429" r:id="rId7"/>
    <p:sldId id="457" r:id="rId8"/>
    <p:sldId id="458" r:id="rId9"/>
    <p:sldId id="461" r:id="rId10"/>
    <p:sldId id="430" r:id="rId11"/>
    <p:sldId id="462" r:id="rId12"/>
    <p:sldId id="463" r:id="rId13"/>
    <p:sldId id="464" r:id="rId14"/>
    <p:sldId id="465" r:id="rId15"/>
    <p:sldId id="466" r:id="rId16"/>
    <p:sldId id="467" r:id="rId17"/>
    <p:sldId id="468" r:id="rId18"/>
    <p:sldId id="446" r:id="rId19"/>
    <p:sldId id="469" r:id="rId20"/>
    <p:sldId id="449" r:id="rId21"/>
    <p:sldId id="448" r:id="rId22"/>
    <p:sldId id="470" r:id="rId23"/>
    <p:sldId id="471" r:id="rId24"/>
    <p:sldId id="472" r:id="rId25"/>
    <p:sldId id="391" r:id="rId26"/>
  </p:sldIdLst>
  <p:sldSz cx="12192000" cy="6858000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Gotham Black" pitchFamily="50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tencil" panose="040409050D0802020404" pitchFamily="8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3856"/>
    <a:srgbClr val="BAA4C4"/>
    <a:srgbClr val="A98DB5"/>
    <a:srgbClr val="4E3753"/>
    <a:srgbClr val="9D7DAB"/>
    <a:srgbClr val="00B9FA"/>
    <a:srgbClr val="483551"/>
    <a:srgbClr val="4A3753"/>
    <a:srgbClr val="42304A"/>
    <a:srgbClr val="5E5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7" y="98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EC3F1-2D8D-4C27-8357-53FA7D11B98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33215-13E4-4AFA-91B4-EA9C4659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3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33215-13E4-4AFA-91B4-EA9C46593F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70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33215-13E4-4AFA-91B4-EA9C46593F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402903"/>
            <a:ext cx="9953273" cy="113107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7500" b="1" spc="-15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Chose</a:t>
            </a:r>
            <a:r>
              <a:rPr lang="en-US" sz="7500" b="1" spc="30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n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</a:t>
            </a:r>
            <a:endParaRPr lang="en-US" sz="75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1672063"/>
            <a:ext cx="10495141" cy="378565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the “elect” of God (election by and through His sovereign grace)</a:t>
            </a:r>
          </a:p>
        </p:txBody>
      </p:sp>
    </p:spTree>
    <p:extLst>
      <p:ext uri="{BB962C8B-B14F-4D97-AF65-F5344CB8AC3E}">
        <p14:creationId xmlns:p14="http://schemas.microsoft.com/office/powerpoint/2010/main" val="2399217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402903"/>
            <a:ext cx="9953273" cy="113107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7500" b="1" spc="-15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Generatio</a:t>
            </a:r>
            <a:r>
              <a:rPr lang="en-US" sz="7500" b="1" spc="30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n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</a:t>
            </a:r>
            <a:endParaRPr lang="en-US" sz="75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1672063"/>
            <a:ext cx="10495141" cy="4708981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all true Christians make one family, a sort and species of people distinct from the common world</a:t>
            </a:r>
          </a:p>
        </p:txBody>
      </p:sp>
    </p:spTree>
    <p:extLst>
      <p:ext uri="{BB962C8B-B14F-4D97-AF65-F5344CB8AC3E}">
        <p14:creationId xmlns:p14="http://schemas.microsoft.com/office/powerpoint/2010/main" val="377252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402903"/>
            <a:ext cx="9953273" cy="113107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7500" b="1" spc="-15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Priesthoo</a:t>
            </a:r>
            <a:r>
              <a:rPr lang="en-US" sz="7500" b="1" spc="30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</a:t>
            </a:r>
            <a:endParaRPr lang="en-US" sz="75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709128" y="1672063"/>
            <a:ext cx="10703940" cy="4708981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1) We have </a:t>
            </a:r>
            <a:r>
              <a:rPr lang="en-US" sz="75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access</a:t>
            </a: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to God through Christ, the true high priest, and thus </a:t>
            </a:r>
            <a:r>
              <a:rPr lang="en-US" sz="75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do not</a:t>
            </a: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need a priestly mediator</a:t>
            </a:r>
          </a:p>
        </p:txBody>
      </p:sp>
    </p:spTree>
    <p:extLst>
      <p:ext uri="{BB962C8B-B14F-4D97-AF65-F5344CB8AC3E}">
        <p14:creationId xmlns:p14="http://schemas.microsoft.com/office/powerpoint/2010/main" val="1019450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402903"/>
            <a:ext cx="9953273" cy="113107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7500" b="1" spc="-15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Priesthoo</a:t>
            </a:r>
            <a:r>
              <a:rPr lang="en-US" sz="7500" b="1" spc="30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</a:t>
            </a:r>
            <a:endParaRPr lang="en-US" sz="75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709128" y="1672063"/>
            <a:ext cx="10703940" cy="378565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2) All Christians are </a:t>
            </a:r>
            <a:r>
              <a:rPr lang="en-US" sz="75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equal</a:t>
            </a: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. There should not be a clergy and laity 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divide</a:t>
            </a:r>
            <a:endParaRPr lang="en-US" sz="75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7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402903"/>
            <a:ext cx="9953273" cy="113107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7500" b="1" spc="-15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Priesthoo</a:t>
            </a:r>
            <a:r>
              <a:rPr lang="en-US" sz="7500" b="1" spc="30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</a:t>
            </a:r>
            <a:endParaRPr lang="en-US" sz="75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503852" y="1672063"/>
            <a:ext cx="10965199" cy="4524315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72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3) Christians are called to </a:t>
            </a:r>
            <a:r>
              <a:rPr lang="en-US" sz="72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be a ministe</a:t>
            </a:r>
            <a:r>
              <a:rPr lang="en-US" sz="7200" b="1" spc="3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r</a:t>
            </a:r>
            <a:r>
              <a:rPr lang="en-US" sz="72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; </a:t>
            </a:r>
            <a:r>
              <a:rPr lang="en-US" sz="72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72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72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a) offering </a:t>
            </a:r>
            <a:r>
              <a:rPr lang="en-US" sz="72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up praise and thanksgiving </a:t>
            </a:r>
            <a:r>
              <a:rPr lang="en-US" sz="7200" b="1" u="sng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to God</a:t>
            </a:r>
            <a:r>
              <a:rPr lang="en-US" sz="7200" b="1" spc="-150" dirty="0">
                <a:solidFill>
                  <a:srgbClr val="A98DB5">
                    <a:alpha val="80000"/>
                  </a:srgb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r>
              <a:rPr lang="en-US" sz="72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through </a:t>
            </a:r>
            <a:r>
              <a:rPr lang="en-US" sz="72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Christ</a:t>
            </a:r>
            <a:endParaRPr lang="en-US" sz="72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5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402903"/>
            <a:ext cx="9953273" cy="113107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7500" b="1" spc="-15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Priesthoo</a:t>
            </a:r>
            <a:r>
              <a:rPr lang="en-US" sz="7500" b="1" spc="30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</a:t>
            </a:r>
            <a:endParaRPr lang="en-US" sz="75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503852" y="1672063"/>
            <a:ext cx="10965199" cy="4524315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72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3) Christians are called to </a:t>
            </a:r>
            <a:r>
              <a:rPr lang="en-US" sz="72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be a ministe</a:t>
            </a:r>
            <a:r>
              <a:rPr lang="en-US" sz="7200" b="1" spc="3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r</a:t>
            </a:r>
            <a:r>
              <a:rPr lang="en-US" sz="72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; </a:t>
            </a:r>
            <a:br>
              <a:rPr lang="en-US" sz="72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72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b) servants of Christ </a:t>
            </a:r>
            <a:r>
              <a:rPr lang="en-US" sz="7200" b="1" u="sng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to the Bod</a:t>
            </a:r>
            <a:r>
              <a:rPr lang="en-US" sz="72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y</a:t>
            </a:r>
            <a:r>
              <a:rPr lang="en-US" sz="7200" b="1" u="sng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r>
              <a:rPr lang="en-US" sz="72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72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72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c</a:t>
            </a:r>
            <a:r>
              <a:rPr lang="en-US" sz="72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) </a:t>
            </a:r>
            <a:r>
              <a:rPr lang="en-US" sz="7200" b="1" u="sng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to the world</a:t>
            </a:r>
          </a:p>
        </p:txBody>
      </p:sp>
    </p:spTree>
    <p:extLst>
      <p:ext uri="{BB962C8B-B14F-4D97-AF65-F5344CB8AC3E}">
        <p14:creationId xmlns:p14="http://schemas.microsoft.com/office/powerpoint/2010/main" val="329609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402903"/>
            <a:ext cx="9953273" cy="113107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7500" b="1" spc="-15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Holy natio</a:t>
            </a:r>
            <a:r>
              <a:rPr lang="en-US" sz="7500" b="1" spc="30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n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</a:t>
            </a:r>
            <a:endParaRPr lang="en-US" sz="75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1672063"/>
            <a:ext cx="10495141" cy="286232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separated from sin and consecrated 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to </a:t>
            </a: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God</a:t>
            </a:r>
          </a:p>
        </p:txBody>
      </p:sp>
    </p:spTree>
    <p:extLst>
      <p:ext uri="{BB962C8B-B14F-4D97-AF65-F5344CB8AC3E}">
        <p14:creationId xmlns:p14="http://schemas.microsoft.com/office/powerpoint/2010/main" val="3588281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402903"/>
            <a:ext cx="9953273" cy="113107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7500" b="1" spc="-150" dirty="0" smtClean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Belonging </a:t>
            </a:r>
            <a:r>
              <a:rPr lang="en-US" sz="7500" b="1" spc="-150" dirty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to Go</a:t>
            </a:r>
            <a:r>
              <a:rPr lang="en-US" sz="7500" b="1" spc="300" dirty="0">
                <a:solidFill>
                  <a:srgbClr val="4E3753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</a:t>
            </a:r>
            <a:endParaRPr lang="en-US" sz="75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1672063"/>
            <a:ext cx="10495141" cy="401648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Peculiar 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people </a:t>
            </a:r>
            <a:r>
              <a:rPr lang="en-US" sz="64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(KJV)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“acquired”, a </a:t>
            </a:r>
            <a:r>
              <a:rPr lang="en-US" sz="75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“purchased people”</a:t>
            </a: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, a “private property”</a:t>
            </a:r>
          </a:p>
        </p:txBody>
      </p:sp>
    </p:spTree>
    <p:extLst>
      <p:ext uri="{BB962C8B-B14F-4D97-AF65-F5344CB8AC3E}">
        <p14:creationId xmlns:p14="http://schemas.microsoft.com/office/powerpoint/2010/main" val="2562747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2937220" y="2594338"/>
            <a:ext cx="6317560" cy="1400383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200"/>
              </a:spcAft>
            </a:pPr>
            <a:r>
              <a:rPr lang="en-US" sz="10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</a:t>
            </a: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bstain </a:t>
            </a:r>
            <a:endParaRPr lang="en-US" sz="10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94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919589" y="1369269"/>
            <a:ext cx="8352821" cy="4119461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2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Stencil" panose="040409050D0802020404" pitchFamily="82" charset="0"/>
              </a:rPr>
              <a:t>War</a:t>
            </a: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Stencil" panose="040409050D0802020404" pitchFamily="82" charset="0"/>
              </a:rPr>
              <a:t> </a:t>
            </a:r>
            <a:b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Stencil" panose="040409050D0802020404" pitchFamily="82" charset="0"/>
              </a:rPr>
            </a:b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Stencil" panose="040409050D0802020404" pitchFamily="82" charset="0"/>
              </a:rPr>
              <a:t>against your soul</a:t>
            </a: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endParaRPr lang="en-US" sz="10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691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45141" y="397397"/>
            <a:ext cx="11501718" cy="6101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2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8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Ecclesiastes </a:t>
            </a:r>
            <a:r>
              <a:rPr lang="en-US" sz="58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8:8</a:t>
            </a:r>
            <a:r>
              <a:rPr lang="en-US" sz="58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 </a:t>
            </a: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58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2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800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As </a:t>
            </a:r>
            <a:r>
              <a:rPr lang="en-US" sz="5800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no one has power over the wind to contain it, so no one has power over the time of their death. </a:t>
            </a:r>
            <a:r>
              <a:rPr lang="en-US" sz="5800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As no one is discharged in time of war, so wickedness will not release those who practice it.</a:t>
            </a:r>
          </a:p>
        </p:txBody>
      </p:sp>
    </p:spTree>
    <p:extLst>
      <p:ext uri="{BB962C8B-B14F-4D97-AF65-F5344CB8AC3E}">
        <p14:creationId xmlns:p14="http://schemas.microsoft.com/office/powerpoint/2010/main" val="30669704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634482" y="469870"/>
            <a:ext cx="10729610" cy="5909310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7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Peter </a:t>
            </a:r>
            <a:r>
              <a:rPr lang="en-US" sz="7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made it clear that Christians should be on the side of law and order unless it prohibits the Gospel (Acts 4)</a:t>
            </a:r>
            <a:endParaRPr lang="en-US" sz="7000" b="1" spc="-15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939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634482" y="469870"/>
            <a:ext cx="10729610" cy="5909310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7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Those called to obey must not make the behavior of their superior </a:t>
            </a:r>
            <a:r>
              <a:rPr lang="en-US" sz="70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the measure of the fulfillment</a:t>
            </a:r>
            <a:r>
              <a:rPr lang="en-US" sz="7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of their obligations</a:t>
            </a:r>
            <a:endParaRPr lang="en-US" sz="7000" b="1" spc="-15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3245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92571" y="1215309"/>
            <a:ext cx="10495141" cy="427809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We too must entrust ourselves to God who </a:t>
            </a: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judges </a:t>
            </a: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justly</a:t>
            </a:r>
          </a:p>
        </p:txBody>
      </p:sp>
    </p:spTree>
    <p:extLst>
      <p:ext uri="{BB962C8B-B14F-4D97-AF65-F5344CB8AC3E}">
        <p14:creationId xmlns:p14="http://schemas.microsoft.com/office/powerpoint/2010/main" val="3430277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92571" y="1215309"/>
            <a:ext cx="10495141" cy="427809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That righteousness </a:t>
            </a: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should be our </a:t>
            </a:r>
            <a:r>
              <a:rPr lang="en-US" sz="80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master</a:t>
            </a: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now, </a:t>
            </a: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as </a:t>
            </a:r>
            <a:b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sin </a:t>
            </a: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was before</a:t>
            </a:r>
          </a:p>
        </p:txBody>
      </p:sp>
    </p:spTree>
    <p:extLst>
      <p:ext uri="{BB962C8B-B14F-4D97-AF65-F5344CB8AC3E}">
        <p14:creationId xmlns:p14="http://schemas.microsoft.com/office/powerpoint/2010/main" val="10797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233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16174" y="1305880"/>
            <a:ext cx="10489495" cy="4103359"/>
            <a:chOff x="1059036" y="1704157"/>
            <a:chExt cx="10489495" cy="410335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11C4B9-2F36-4A30-B583-870FF9351051}"/>
                </a:ext>
              </a:extLst>
            </p:cNvPr>
            <p:cNvSpPr txBox="1"/>
            <p:nvPr/>
          </p:nvSpPr>
          <p:spPr>
            <a:xfrm>
              <a:off x="1059036" y="2645112"/>
              <a:ext cx="10489495" cy="3162404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  <a:spcAft>
                  <a:spcPts val="200"/>
                </a:spcAft>
              </a:pPr>
              <a:r>
                <a:rPr lang="en-US" sz="7000" spc="-150" dirty="0" smtClean="0">
                  <a:solidFill>
                    <a:schemeClr val="bg1">
                      <a:alpha val="80000"/>
                    </a:schemeClr>
                  </a:solidFill>
                  <a:effectLst>
                    <a:glow rad="76200">
                      <a:srgbClr val="4D3856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Chosen to Be a Priesthood of Believers </a:t>
              </a:r>
              <a:r>
                <a:rPr lang="en-US" sz="7000" spc="-300" dirty="0" smtClean="0">
                  <a:solidFill>
                    <a:srgbClr val="4D3856"/>
                  </a:solidFill>
                  <a:effectLst>
                    <a:glow rad="76200">
                      <a:schemeClr val="bg1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1 </a:t>
              </a:r>
              <a:r>
                <a:rPr lang="en-US" sz="7000" spc="-150" dirty="0" smtClean="0">
                  <a:solidFill>
                    <a:srgbClr val="4D3856"/>
                  </a:solidFill>
                  <a:effectLst>
                    <a:glow rad="76200">
                      <a:schemeClr val="bg1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Peter </a:t>
              </a:r>
              <a:r>
                <a:rPr lang="en-US" sz="7000" spc="600" dirty="0" smtClean="0">
                  <a:solidFill>
                    <a:srgbClr val="4D3856"/>
                  </a:solidFill>
                  <a:effectLst>
                    <a:glow rad="76200">
                      <a:schemeClr val="bg1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2:</a:t>
              </a:r>
              <a:r>
                <a:rPr lang="en-US" sz="7000" spc="-150" dirty="0" smtClean="0">
                  <a:solidFill>
                    <a:srgbClr val="4D3856"/>
                  </a:solidFill>
                  <a:effectLst>
                    <a:glow rad="76200">
                      <a:schemeClr val="bg1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4-25</a:t>
              </a:r>
              <a:endParaRPr lang="en-US" sz="7000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11C4B9-2F36-4A30-B583-870FF9351051}"/>
                </a:ext>
              </a:extLst>
            </p:cNvPr>
            <p:cNvSpPr txBox="1"/>
            <p:nvPr/>
          </p:nvSpPr>
          <p:spPr>
            <a:xfrm>
              <a:off x="1059036" y="1704157"/>
              <a:ext cx="9486900" cy="1061829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200"/>
                </a:spcAft>
              </a:pPr>
              <a:r>
                <a:rPr lang="en-US" sz="7000" u="sng" spc="-150" dirty="0" smtClean="0">
                  <a:solidFill>
                    <a:schemeClr val="bg1">
                      <a:alpha val="80000"/>
                    </a:schemeClr>
                  </a:solidFill>
                  <a:effectLst>
                    <a:glow rad="76200">
                      <a:srgbClr val="4D3856">
                        <a:alpha val="80000"/>
                      </a:srgbClr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Week Three</a:t>
              </a:r>
              <a:endParaRPr lang="en-US" sz="7000" u="sng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3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4957769" y="2765635"/>
            <a:ext cx="6317560" cy="126957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You also…</a:t>
            </a:r>
            <a:endParaRPr lang="en-US" sz="9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085850" y="2765635"/>
            <a:ext cx="10189479" cy="126957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ALL Lives Matter</a:t>
            </a:r>
            <a:endParaRPr lang="en-US" sz="9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1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67951" y="388232"/>
            <a:ext cx="11849878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4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Black Lives Matter explained…</a:t>
            </a:r>
          </a:p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4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Luke </a:t>
            </a:r>
            <a:r>
              <a:rPr lang="en-US" sz="54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15:4-6</a:t>
            </a:r>
            <a:r>
              <a:rPr lang="en-US" sz="40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4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4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5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4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4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“Suppose one of you has a hundred sheep and loses one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of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them. Doesn’t he leave the ninety-nine in the open country and go after the lost sheep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until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he finds it? </a:t>
            </a:r>
            <a:endParaRPr lang="en-US" sz="54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1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67951" y="388232"/>
            <a:ext cx="11849878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4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Black Lives Matter explained…</a:t>
            </a:r>
          </a:p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4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Luke </a:t>
            </a:r>
            <a:r>
              <a:rPr lang="en-US" sz="54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15:4-6</a:t>
            </a:r>
            <a:r>
              <a:rPr lang="en-US" sz="40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4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4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5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4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5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And when he finds it, he joyfully puts it on his shoulders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5400" baseline="30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6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and goes home. Then he calls his friends and neighbors together and says, ‘Rejoice with me; I have found my lost sheep.’”</a:t>
            </a:r>
            <a:endParaRPr lang="en-US" sz="54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4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67951" y="388232"/>
            <a:ext cx="11849878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4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Black Lives Matter explained…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2119927"/>
            <a:ext cx="10495141" cy="323165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8000" b="1" spc="-150" dirty="0" smtClean="0">
                <a:solidFill>
                  <a:srgbClr val="A98DB5"/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The </a:t>
            </a:r>
            <a:r>
              <a:rPr lang="en-US" sz="8000" b="1" spc="-150" dirty="0">
                <a:solidFill>
                  <a:srgbClr val="A98DB5"/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99: </a:t>
            </a: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“But…what about us? Don’t we matte</a:t>
            </a:r>
            <a:r>
              <a:rPr lang="en-US" sz="8000" b="1" spc="3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r</a:t>
            </a: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?”</a:t>
            </a:r>
            <a:endParaRPr lang="en-US" sz="8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37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92571" y="1289953"/>
            <a:ext cx="10495141" cy="427809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Being </a:t>
            </a: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built into a spiritual “house” </a:t>
            </a:r>
            <a:r>
              <a:rPr lang="en-US" sz="8000" b="1" spc="-3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(</a:t>
            </a:r>
            <a:r>
              <a:rPr lang="en-US" sz="8000" b="1" i="1" spc="-150" dirty="0" err="1">
                <a:solidFill>
                  <a:srgbClr val="4D3856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oîkos</a:t>
            </a: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) </a:t>
            </a: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to be a </a:t>
            </a: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holy </a:t>
            </a: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priesthood </a:t>
            </a:r>
          </a:p>
        </p:txBody>
      </p:sp>
    </p:spTree>
    <p:extLst>
      <p:ext uri="{BB962C8B-B14F-4D97-AF65-F5344CB8AC3E}">
        <p14:creationId xmlns:p14="http://schemas.microsoft.com/office/powerpoint/2010/main" val="17628817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8704</TotalTime>
  <Words>425</Words>
  <Application>Microsoft Office PowerPoint</Application>
  <PresentationFormat>Widescreen</PresentationFormat>
  <Paragraphs>39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 Light</vt:lpstr>
      <vt:lpstr>Gotham Black</vt:lpstr>
      <vt:lpstr>Calibri</vt:lpstr>
      <vt:lpstr>Stencil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 McCracken</cp:lastModifiedBy>
  <cp:revision>417</cp:revision>
  <dcterms:created xsi:type="dcterms:W3CDTF">2018-06-29T18:28:59Z</dcterms:created>
  <dcterms:modified xsi:type="dcterms:W3CDTF">2020-06-05T17:13:02Z</dcterms:modified>
</cp:coreProperties>
</file>