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7" r:id="rId13"/>
    <p:sldId id="276" r:id="rId14"/>
    <p:sldId id="279" r:id="rId15"/>
    <p:sldId id="280" r:id="rId16"/>
    <p:sldId id="281" r:id="rId17"/>
    <p:sldId id="269" r:id="rId18"/>
  </p:sldIdLst>
  <p:sldSz cx="12192000" cy="6858000"/>
  <p:notesSz cx="6858000" cy="9144000"/>
  <p:embeddedFontLst>
    <p:embeddedFont>
      <p:font typeface="Slim Joe" panose="02000000000000000000" pitchFamily="50" charset="0"/>
      <p:regular r:id="rId19"/>
    </p:embeddedFont>
    <p:embeddedFont>
      <p:font typeface="Agenda-Light" pitchFamily="2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genda-Bold" pitchFamily="2" charset="0"/>
      <p:regular r:id="rId27"/>
    </p:embeddedFont>
    <p:embeddedFont>
      <p:font typeface="Agenda-Medium" pitchFamily="2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6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F8B7-AFE5-42AF-A10E-D9F10FC16C41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E5D9-069D-4063-9F90-D5F6FC7AA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7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160" y="2014065"/>
            <a:ext cx="9360559" cy="28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2000" spc="-150" dirty="0">
                <a:latin typeface="Agenda-Medium" pitchFamily="2" charset="0"/>
              </a:rPr>
              <a:t>Biblical </a:t>
            </a:r>
            <a:r>
              <a:rPr lang="en-US" sz="12000" b="1" spc="-150" dirty="0" smtClean="0">
                <a:latin typeface="Agenda-Bold" pitchFamily="2" charset="0"/>
              </a:rPr>
              <a:t>Inspiration</a:t>
            </a:r>
            <a:r>
              <a:rPr lang="en-US" sz="12000" spc="-150" dirty="0" smtClean="0">
                <a:latin typeface="Agenda-Medium" pitchFamily="2" charset="0"/>
              </a:rPr>
              <a:t> </a:t>
            </a:r>
            <a:endParaRPr lang="en-US" sz="120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103" y="761365"/>
            <a:ext cx="9961814" cy="563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spc="-150" dirty="0" smtClean="0">
                <a:latin typeface="Agenda-Medium" pitchFamily="2" charset="0"/>
              </a:rPr>
              <a:t>The </a:t>
            </a:r>
            <a:r>
              <a:rPr lang="en-US" sz="7500" spc="-150" dirty="0">
                <a:latin typeface="Agenda-Medium" pitchFamily="2" charset="0"/>
              </a:rPr>
              <a:t>foundation of </a:t>
            </a:r>
            <a:r>
              <a:rPr lang="en-US" sz="7500" spc="-150" dirty="0" smtClean="0">
                <a:latin typeface="Agenda-Medium" pitchFamily="2" charset="0"/>
              </a:rPr>
              <a:t/>
            </a:r>
            <a:br>
              <a:rPr lang="en-US" sz="7500" spc="-150" dirty="0" smtClean="0">
                <a:latin typeface="Agenda-Medium" pitchFamily="2" charset="0"/>
              </a:rPr>
            </a:br>
            <a:r>
              <a:rPr lang="en-US" sz="7500" spc="-150" dirty="0" smtClean="0">
                <a:latin typeface="Agenda-Medium" pitchFamily="2" charset="0"/>
              </a:rPr>
              <a:t>any </a:t>
            </a:r>
            <a:r>
              <a:rPr lang="en-US" sz="7500" spc="-150" dirty="0">
                <a:latin typeface="Agenda-Medium" pitchFamily="2" charset="0"/>
              </a:rPr>
              <a:t>healthy relationship </a:t>
            </a:r>
            <a:r>
              <a:rPr lang="en-US" sz="7500" spc="-150" dirty="0" smtClean="0">
                <a:latin typeface="Agenda-Medium" pitchFamily="2" charset="0"/>
              </a:rPr>
              <a:t/>
            </a:r>
            <a:br>
              <a:rPr lang="en-US" sz="7500" spc="-150" dirty="0" smtClean="0">
                <a:latin typeface="Agenda-Medium" pitchFamily="2" charset="0"/>
              </a:rPr>
            </a:br>
            <a:r>
              <a:rPr lang="en-US" sz="7500" spc="-150" dirty="0" smtClean="0">
                <a:latin typeface="Agenda-Medium" pitchFamily="2" charset="0"/>
              </a:rPr>
              <a:t>is </a:t>
            </a:r>
            <a:r>
              <a:rPr lang="en-US" sz="7500" spc="-150" dirty="0">
                <a:latin typeface="Agenda-Medium" pitchFamily="2" charset="0"/>
              </a:rPr>
              <a:t>communication. </a:t>
            </a:r>
            <a:r>
              <a:rPr lang="en-US" sz="7500" spc="-150" dirty="0" smtClean="0">
                <a:latin typeface="Agenda-Medium" pitchFamily="2" charset="0"/>
              </a:rPr>
              <a:t>God’s </a:t>
            </a:r>
            <a:r>
              <a:rPr lang="en-US" sz="7500" spc="-150" dirty="0">
                <a:latin typeface="Agenda-Medium" pitchFamily="2" charset="0"/>
              </a:rPr>
              <a:t>Word is the </a:t>
            </a:r>
            <a:r>
              <a:rPr lang="en-US" sz="7500" b="1" spc="-150" dirty="0">
                <a:latin typeface="Agenda-Bold" pitchFamily="2" charset="0"/>
              </a:rPr>
              <a:t>primary way </a:t>
            </a:r>
            <a:r>
              <a:rPr lang="en-US" sz="7500" spc="-150" dirty="0">
                <a:latin typeface="Agenda-Medium" pitchFamily="2" charset="0"/>
              </a:rPr>
              <a:t>that God communicates with us</a:t>
            </a:r>
            <a:endParaRPr lang="en-US" sz="75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033" y="462733"/>
            <a:ext cx="9841893" cy="608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6000" spc="-150" dirty="0" smtClean="0">
                <a:latin typeface="Agenda-Medium" pitchFamily="2" charset="0"/>
              </a:rPr>
              <a:t>2 </a:t>
            </a:r>
            <a:r>
              <a:rPr lang="en-US" sz="6000" spc="-150" dirty="0">
                <a:latin typeface="Agenda-Medium" pitchFamily="2" charset="0"/>
              </a:rPr>
              <a:t>Timothy </a:t>
            </a:r>
            <a:r>
              <a:rPr lang="en-US" sz="6000" spc="-150" dirty="0" smtClean="0">
                <a:latin typeface="Agenda-Medium" pitchFamily="2" charset="0"/>
              </a:rPr>
              <a:t>3:16-17 </a:t>
            </a:r>
            <a:endParaRPr lang="en-US" sz="6000" spc="-150" dirty="0" smtClean="0">
              <a:latin typeface="Agenda-Medium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6000" spc="-150" baseline="30000" dirty="0" smtClean="0">
                <a:latin typeface="Agenda-Medium" pitchFamily="2" charset="0"/>
              </a:rPr>
              <a:t>16</a:t>
            </a:r>
            <a:r>
              <a:rPr lang="en-US" sz="6000" spc="-150" dirty="0" smtClean="0">
                <a:latin typeface="Agenda-Medium" pitchFamily="2" charset="0"/>
              </a:rPr>
              <a:t> </a:t>
            </a:r>
            <a:r>
              <a:rPr lang="en-US" sz="6000" spc="-150" dirty="0">
                <a:latin typeface="Agenda-Medium" pitchFamily="2" charset="0"/>
              </a:rPr>
              <a:t>All Scripture is </a:t>
            </a:r>
            <a:r>
              <a:rPr lang="en-US" sz="6000" b="1" spc="-150" dirty="0" smtClean="0">
                <a:latin typeface="Agenda-Bold" pitchFamily="2" charset="0"/>
              </a:rPr>
              <a:t>God-</a:t>
            </a:r>
            <a:br>
              <a:rPr lang="en-US" sz="6000" b="1" spc="-150" dirty="0" smtClean="0">
                <a:latin typeface="Agenda-Bold" pitchFamily="2" charset="0"/>
              </a:rPr>
            </a:br>
            <a:r>
              <a:rPr lang="en-US" sz="6000" b="1" spc="-150" dirty="0" smtClean="0">
                <a:latin typeface="Agenda-Bold" pitchFamily="2" charset="0"/>
              </a:rPr>
              <a:t>breathed</a:t>
            </a:r>
            <a:r>
              <a:rPr lang="en-US" sz="6000" spc="-150" dirty="0" smtClean="0">
                <a:latin typeface="Agenda-Medium" pitchFamily="2" charset="0"/>
              </a:rPr>
              <a:t> </a:t>
            </a:r>
            <a:r>
              <a:rPr lang="en-US" sz="6000" spc="-150" dirty="0">
                <a:latin typeface="Agenda-Medium" pitchFamily="2" charset="0"/>
              </a:rPr>
              <a:t>and is useful for teaching, rebuking, correcting and training in righteousness, </a:t>
            </a:r>
            <a:r>
              <a:rPr lang="en-US" sz="6000" spc="-150" dirty="0" smtClean="0">
                <a:latin typeface="Agenda-Medium" pitchFamily="2" charset="0"/>
              </a:rPr>
              <a:t/>
            </a:r>
            <a:br>
              <a:rPr lang="en-US" sz="6000" spc="-150" dirty="0" smtClean="0">
                <a:latin typeface="Agenda-Medium" pitchFamily="2" charset="0"/>
              </a:rPr>
            </a:br>
            <a:r>
              <a:rPr lang="en-US" sz="6000" spc="-150" baseline="30000" dirty="0" smtClean="0">
                <a:latin typeface="Agenda-Medium" pitchFamily="2" charset="0"/>
              </a:rPr>
              <a:t>17</a:t>
            </a:r>
            <a:r>
              <a:rPr lang="en-US" sz="6000" spc="-150" dirty="0" smtClean="0">
                <a:latin typeface="Agenda-Medium" pitchFamily="2" charset="0"/>
              </a:rPr>
              <a:t> </a:t>
            </a:r>
            <a:r>
              <a:rPr lang="en-US" sz="6000" spc="-150" dirty="0">
                <a:latin typeface="Agenda-Medium" pitchFamily="2" charset="0"/>
              </a:rPr>
              <a:t>so that the servant of God may be </a:t>
            </a:r>
            <a:r>
              <a:rPr lang="en-US" sz="6000" b="1" spc="-150" dirty="0">
                <a:latin typeface="Agenda-Bold" pitchFamily="2" charset="0"/>
              </a:rPr>
              <a:t>thoroughly equipped for every good work</a:t>
            </a:r>
            <a:r>
              <a:rPr lang="en-US" sz="6000" spc="-150" dirty="0">
                <a:latin typeface="Agenda-Medium" pitchFamily="2" charset="0"/>
              </a:rPr>
              <a:t>.</a:t>
            </a:r>
            <a:endParaRPr lang="en-US" sz="60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993" y="871662"/>
            <a:ext cx="99618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500" spc="-150" dirty="0" smtClean="0">
                <a:latin typeface="Agenda-Medium" pitchFamily="2" charset="0"/>
              </a:rPr>
              <a:t>Since </a:t>
            </a:r>
            <a:r>
              <a:rPr lang="en-US" sz="8500" spc="-150" dirty="0">
                <a:latin typeface="Agenda-Medium" pitchFamily="2" charset="0"/>
              </a:rPr>
              <a:t>the Spirit inspired the Scriptures, </a:t>
            </a:r>
            <a:r>
              <a:rPr lang="en-US" sz="8500" b="1" spc="-150" dirty="0">
                <a:latin typeface="Agenda-Bold" pitchFamily="2" charset="0"/>
              </a:rPr>
              <a:t>they require </a:t>
            </a:r>
            <a:r>
              <a:rPr lang="en-US" sz="8500" b="1" spc="-150" dirty="0" smtClean="0">
                <a:latin typeface="Agenda-Bold" pitchFamily="2" charset="0"/>
              </a:rPr>
              <a:t>His </a:t>
            </a:r>
            <a:r>
              <a:rPr lang="en-US" sz="8500" b="1" spc="-150" dirty="0">
                <a:latin typeface="Agenda-Bold" pitchFamily="2" charset="0"/>
              </a:rPr>
              <a:t>illumination </a:t>
            </a:r>
            <a:r>
              <a:rPr lang="en-US" sz="8500" spc="-150" dirty="0">
                <a:latin typeface="Agenda-Medium" pitchFamily="2" charset="0"/>
              </a:rPr>
              <a:t>to be understood</a:t>
            </a:r>
            <a:endParaRPr lang="en-US" sz="8500" b="1" i="1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1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033" y="492713"/>
            <a:ext cx="9841893" cy="598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  <a:spcAft>
                <a:spcPts val="600"/>
              </a:spcAft>
            </a:pPr>
            <a:r>
              <a:rPr lang="en-US" sz="7000" spc="-150" dirty="0" smtClean="0">
                <a:latin typeface="Agenda-Medium" pitchFamily="2" charset="0"/>
              </a:rPr>
              <a:t>2 </a:t>
            </a:r>
            <a:r>
              <a:rPr lang="en-US" sz="7000" spc="-150" dirty="0">
                <a:latin typeface="Agenda-Medium" pitchFamily="2" charset="0"/>
              </a:rPr>
              <a:t>Timothy </a:t>
            </a:r>
            <a:r>
              <a:rPr lang="en-US" sz="7000" spc="-150" dirty="0" smtClean="0">
                <a:latin typeface="Agenda-Medium" pitchFamily="2" charset="0"/>
              </a:rPr>
              <a:t>2:15 </a:t>
            </a:r>
            <a:endParaRPr lang="en-US" sz="7000" spc="-150" dirty="0" smtClean="0">
              <a:latin typeface="Agenda-Medium" pitchFamily="2" charset="0"/>
            </a:endParaRPr>
          </a:p>
          <a:p>
            <a:pPr algn="ctr">
              <a:lnSpc>
                <a:spcPct val="77000"/>
              </a:lnSpc>
            </a:pPr>
            <a:r>
              <a:rPr lang="en-US" sz="7000" b="1" spc="-150" dirty="0">
                <a:latin typeface="Agenda-Bold" pitchFamily="2" charset="0"/>
              </a:rPr>
              <a:t>Be diligent </a:t>
            </a:r>
            <a:r>
              <a:rPr lang="en-US" sz="7000" spc="-150" dirty="0">
                <a:latin typeface="Agenda-Medium" pitchFamily="2" charset="0"/>
              </a:rPr>
              <a:t>to present yourself approved to God as a workman who does not need to be ashamed, </a:t>
            </a:r>
            <a:r>
              <a:rPr lang="en-US" sz="7000" b="1" spc="-150" dirty="0">
                <a:latin typeface="Agenda-Bold" pitchFamily="2" charset="0"/>
              </a:rPr>
              <a:t>accurately handling the word of truth</a:t>
            </a:r>
            <a:r>
              <a:rPr lang="en-US" sz="7000" spc="-150" dirty="0">
                <a:latin typeface="Agenda-Medium" pitchFamily="2" charset="0"/>
              </a:rPr>
              <a:t>.</a:t>
            </a:r>
            <a:endParaRPr lang="en-US" sz="70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0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033" y="747543"/>
            <a:ext cx="9841893" cy="5404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sz="8500" spc="-150" dirty="0" smtClean="0">
                <a:latin typeface="Agenda-Medium" pitchFamily="2" charset="0"/>
              </a:rPr>
              <a:t>James </a:t>
            </a:r>
            <a:r>
              <a:rPr lang="en-US" sz="8500" spc="-150" dirty="0">
                <a:latin typeface="Agenda-Medium" pitchFamily="2" charset="0"/>
              </a:rPr>
              <a:t>1:22 </a:t>
            </a:r>
            <a:endParaRPr lang="en-US" sz="8500" spc="-150" dirty="0" smtClean="0">
              <a:latin typeface="Agenda-Medium" pitchFamily="2" charset="0"/>
            </a:endParaRPr>
          </a:p>
          <a:p>
            <a:pPr algn="ctr">
              <a:lnSpc>
                <a:spcPct val="80000"/>
              </a:lnSpc>
            </a:pPr>
            <a:r>
              <a:rPr lang="en-US" sz="8500" spc="-150" dirty="0">
                <a:latin typeface="Agenda-Medium" pitchFamily="2" charset="0"/>
              </a:rPr>
              <a:t>But be </a:t>
            </a:r>
            <a:r>
              <a:rPr lang="en-US" sz="8500" b="1" spc="-150" dirty="0">
                <a:latin typeface="Agenda-Bold" pitchFamily="2" charset="0"/>
              </a:rPr>
              <a:t>doers</a:t>
            </a:r>
            <a:r>
              <a:rPr lang="en-US" sz="8500" spc="-150" dirty="0">
                <a:latin typeface="Agenda-Medium" pitchFamily="2" charset="0"/>
              </a:rPr>
              <a:t> of the word, and </a:t>
            </a:r>
            <a:r>
              <a:rPr lang="en-US" sz="8500" b="1" spc="-150" dirty="0">
                <a:latin typeface="Agenda-Bold" pitchFamily="2" charset="0"/>
              </a:rPr>
              <a:t>not hearers only</a:t>
            </a:r>
            <a:r>
              <a:rPr lang="en-US" sz="8500" spc="-150" dirty="0">
                <a:latin typeface="Agenda-Medium" pitchFamily="2" charset="0"/>
              </a:rPr>
              <a:t>, deceiving yourselves.</a:t>
            </a:r>
            <a:endParaRPr lang="en-US" sz="85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9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033" y="747543"/>
            <a:ext cx="9841893" cy="5131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  <a:spcAft>
                <a:spcPts val="400"/>
              </a:spcAft>
            </a:pPr>
            <a:r>
              <a:rPr lang="en-US" sz="7000" spc="-150" dirty="0" smtClean="0">
                <a:latin typeface="Agenda-Medium" pitchFamily="2" charset="0"/>
              </a:rPr>
              <a:t>2 Peter 1:19 </a:t>
            </a:r>
            <a:r>
              <a:rPr lang="en-US" sz="5000" b="1" spc="-150" dirty="0" smtClean="0">
                <a:latin typeface="Agenda-Medium" pitchFamily="2" charset="0"/>
              </a:rPr>
              <a:t>(NASB)</a:t>
            </a:r>
            <a:endParaRPr lang="en-US" sz="5000" b="1" spc="-150" dirty="0" smtClean="0">
              <a:latin typeface="Agenda-Medium" pitchFamily="2" charset="0"/>
            </a:endParaRPr>
          </a:p>
          <a:p>
            <a:pPr algn="ctr">
              <a:lnSpc>
                <a:spcPct val="77000"/>
              </a:lnSpc>
            </a:pPr>
            <a:r>
              <a:rPr lang="en-US" sz="7000" spc="-150" dirty="0">
                <a:latin typeface="Agenda-Medium" pitchFamily="2" charset="0"/>
              </a:rPr>
              <a:t>So we have the prophetic word made more sure, to which </a:t>
            </a:r>
            <a:r>
              <a:rPr lang="en-US" sz="7000" b="1" spc="-150" dirty="0">
                <a:latin typeface="Agenda-Bold" pitchFamily="2" charset="0"/>
              </a:rPr>
              <a:t>you do well to pay attention</a:t>
            </a:r>
            <a:r>
              <a:rPr lang="en-US" sz="7000" spc="-150" dirty="0">
                <a:latin typeface="Agenda-Medium" pitchFamily="2" charset="0"/>
              </a:rPr>
              <a:t> as to a lamp shining in a dark </a:t>
            </a:r>
            <a:r>
              <a:rPr lang="en-US" sz="7000" spc="-150" dirty="0" smtClean="0">
                <a:latin typeface="Agenda-Medium" pitchFamily="2" charset="0"/>
              </a:rPr>
              <a:t>place...</a:t>
            </a:r>
            <a:endParaRPr lang="en-US" sz="70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9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06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7272339" y="5786326"/>
            <a:ext cx="4474006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0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2 Peter 1:12</a:t>
            </a:r>
            <a:r>
              <a:rPr lang="en-US" sz="4000" b="1" spc="-150" dirty="0" smtClean="0">
                <a:solidFill>
                  <a:srgbClr val="EED374"/>
                </a:solidFill>
                <a:latin typeface="Agenda-Light" pitchFamily="2" charset="0"/>
              </a:rPr>
              <a:t>-</a:t>
            </a:r>
            <a:r>
              <a:rPr lang="en-US" sz="4000" b="1" spc="-150" dirty="0" smtClean="0">
                <a:solidFill>
                  <a:srgbClr val="EED374"/>
                </a:solidFill>
                <a:latin typeface="Slim Joe" panose="02000000000000000000" pitchFamily="50" charset="0"/>
              </a:rPr>
              <a:t>21</a:t>
            </a:r>
            <a:endParaRPr lang="en-US" sz="4000" b="1" spc="-150" dirty="0">
              <a:solidFill>
                <a:srgbClr val="EED374"/>
              </a:solidFill>
              <a:latin typeface="Slim Jo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661" y="448782"/>
            <a:ext cx="11646568" cy="610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7000"/>
              </a:lnSpc>
              <a:spcAft>
                <a:spcPts val="600"/>
              </a:spcAft>
            </a:pPr>
            <a:r>
              <a:rPr lang="en-US" sz="5000" dirty="0" smtClean="0">
                <a:latin typeface="Agenda-Medium" pitchFamily="2" charset="0"/>
              </a:rPr>
              <a:t>John 21:18-19</a:t>
            </a:r>
          </a:p>
          <a:p>
            <a:pPr algn="ctr">
              <a:lnSpc>
                <a:spcPct val="77000"/>
              </a:lnSpc>
            </a:pPr>
            <a:r>
              <a:rPr lang="en-US" sz="5000" baseline="30000" dirty="0" smtClean="0">
                <a:latin typeface="Agenda-Medium" pitchFamily="2" charset="0"/>
              </a:rPr>
              <a:t>      18</a:t>
            </a:r>
            <a:r>
              <a:rPr lang="en-US" sz="5000" dirty="0" smtClean="0">
                <a:latin typeface="Agenda-Medium" pitchFamily="2" charset="0"/>
              </a:rPr>
              <a:t> Very truly I tell you, when you </a:t>
            </a:r>
            <a:br>
              <a:rPr lang="en-US" sz="5000" dirty="0" smtClean="0">
                <a:latin typeface="Agenda-Medium" pitchFamily="2" charset="0"/>
              </a:rPr>
            </a:br>
            <a:r>
              <a:rPr lang="en-US" sz="5000" dirty="0" smtClean="0">
                <a:latin typeface="Agenda-Medium" pitchFamily="2" charset="0"/>
              </a:rPr>
              <a:t>  were younger you dressed yourself </a:t>
            </a:r>
            <a:br>
              <a:rPr lang="en-US" sz="5000" dirty="0" smtClean="0">
                <a:latin typeface="Agenda-Medium" pitchFamily="2" charset="0"/>
              </a:rPr>
            </a:br>
            <a:r>
              <a:rPr lang="en-US" sz="5000" dirty="0" smtClean="0">
                <a:latin typeface="Agenda-Medium" pitchFamily="2" charset="0"/>
              </a:rPr>
              <a:t>  and went where you wanted; but when </a:t>
            </a:r>
            <a:br>
              <a:rPr lang="en-US" sz="5000" dirty="0" smtClean="0">
                <a:latin typeface="Agenda-Medium" pitchFamily="2" charset="0"/>
              </a:rPr>
            </a:br>
            <a:r>
              <a:rPr lang="en-US" sz="5000" dirty="0" smtClean="0">
                <a:latin typeface="Agenda-Medium" pitchFamily="2" charset="0"/>
              </a:rPr>
              <a:t>  you are old you will stretch out your hands, and someone else will dress you and lead you where you do not want to go.” </a:t>
            </a:r>
            <a:r>
              <a:rPr lang="en-US" sz="5000" baseline="30000" dirty="0" smtClean="0">
                <a:latin typeface="Agenda-Medium" pitchFamily="2" charset="0"/>
              </a:rPr>
              <a:t>19</a:t>
            </a:r>
            <a:r>
              <a:rPr lang="en-US" sz="5000" dirty="0" smtClean="0">
                <a:latin typeface="Agenda-Medium" pitchFamily="2" charset="0"/>
              </a:rPr>
              <a:t> Jesus said this to indicate the kind of death </a:t>
            </a:r>
            <a:br>
              <a:rPr lang="en-US" sz="5000" dirty="0" smtClean="0">
                <a:latin typeface="Agenda-Medium" pitchFamily="2" charset="0"/>
              </a:rPr>
            </a:br>
            <a:r>
              <a:rPr lang="en-US" sz="5000" dirty="0" smtClean="0">
                <a:latin typeface="Agenda-Medium" pitchFamily="2" charset="0"/>
              </a:rPr>
              <a:t>   by which Peter would glorify God. Then </a:t>
            </a:r>
            <a:br>
              <a:rPr lang="en-US" sz="5000" dirty="0" smtClean="0">
                <a:latin typeface="Agenda-Medium" pitchFamily="2" charset="0"/>
              </a:rPr>
            </a:br>
            <a:r>
              <a:rPr lang="en-US" sz="5000" dirty="0" smtClean="0">
                <a:latin typeface="Agenda-Medium" pitchFamily="2" charset="0"/>
              </a:rPr>
              <a:t>         He said to him, “Follow me!”</a:t>
            </a:r>
          </a:p>
        </p:txBody>
      </p:sp>
    </p:spTree>
    <p:extLst>
      <p:ext uri="{BB962C8B-B14F-4D97-AF65-F5344CB8AC3E}">
        <p14:creationId xmlns:p14="http://schemas.microsoft.com/office/powerpoint/2010/main" val="4140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720" y="1163668"/>
            <a:ext cx="9360559" cy="453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0" spc="-150" dirty="0">
                <a:latin typeface="Agenda-Medium" pitchFamily="2" charset="0"/>
              </a:rPr>
              <a:t>The preaching of the </a:t>
            </a:r>
            <a:r>
              <a:rPr lang="en-US" sz="9000" b="1" spc="-150" dirty="0">
                <a:latin typeface="Agenda-Bold" pitchFamily="2" charset="0"/>
              </a:rPr>
              <a:t>gospel</a:t>
            </a:r>
            <a:r>
              <a:rPr lang="en-US" sz="9000" spc="-150" dirty="0">
                <a:latin typeface="Agenda-Medium" pitchFamily="2" charset="0"/>
              </a:rPr>
              <a:t> </a:t>
            </a:r>
            <a:r>
              <a:rPr lang="en-US" sz="9000" spc="-150" dirty="0" smtClean="0">
                <a:latin typeface="Agenda-Medium" pitchFamily="2" charset="0"/>
              </a:rPr>
              <a:t>is </a:t>
            </a:r>
            <a:br>
              <a:rPr lang="en-US" sz="9000" spc="-150" dirty="0" smtClean="0">
                <a:latin typeface="Agenda-Medium" pitchFamily="2" charset="0"/>
              </a:rPr>
            </a:br>
            <a:r>
              <a:rPr lang="en-US" sz="9000" spc="-150" dirty="0" smtClean="0">
                <a:latin typeface="Agenda-Medium" pitchFamily="2" charset="0"/>
              </a:rPr>
              <a:t>making </a:t>
            </a:r>
            <a:r>
              <a:rPr lang="en-US" sz="9000" spc="-150" dirty="0">
                <a:latin typeface="Agenda-Medium" pitchFamily="2" charset="0"/>
              </a:rPr>
              <a:t>known the power of </a:t>
            </a:r>
            <a:r>
              <a:rPr lang="en-US" sz="9000" spc="-150" dirty="0" smtClean="0">
                <a:latin typeface="Agenda-Medium" pitchFamily="2" charset="0"/>
              </a:rPr>
              <a:t>Christ</a:t>
            </a:r>
            <a:r>
              <a:rPr lang="en-US" sz="9000" b="1" i="1" spc="-150" dirty="0" smtClean="0">
                <a:latin typeface="Agenda-Medium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57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00" y="1984085"/>
            <a:ext cx="9360559" cy="28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2000" spc="-150" dirty="0" smtClean="0">
                <a:latin typeface="Agenda-Medium" pitchFamily="2" charset="0"/>
              </a:rPr>
              <a:t>They were </a:t>
            </a:r>
            <a:r>
              <a:rPr lang="en-US" sz="12000" b="1" spc="-150" dirty="0" smtClean="0">
                <a:latin typeface="Agenda-Bold" pitchFamily="2" charset="0"/>
              </a:rPr>
              <a:t>eyewitnesses</a:t>
            </a:r>
            <a:endParaRPr lang="en-US" sz="120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200" y="1984085"/>
            <a:ext cx="9360559" cy="289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2000" spc="-150" dirty="0" smtClean="0">
                <a:latin typeface="Agenda-Medium" pitchFamily="2" charset="0"/>
              </a:rPr>
              <a:t>They were </a:t>
            </a:r>
            <a:br>
              <a:rPr lang="en-US" sz="12000" spc="-150" dirty="0" smtClean="0">
                <a:latin typeface="Agenda-Medium" pitchFamily="2" charset="0"/>
              </a:rPr>
            </a:br>
            <a:r>
              <a:rPr lang="en-US" sz="12000" b="1" spc="-150" dirty="0" smtClean="0">
                <a:latin typeface="Agenda-Bold" pitchFamily="2" charset="0"/>
              </a:rPr>
              <a:t>ear-witnesses</a:t>
            </a:r>
            <a:endParaRPr lang="en-US" sz="120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859661"/>
            <a:ext cx="9692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spc="-150" dirty="0" smtClean="0">
                <a:latin typeface="Agenda-Medium" pitchFamily="2" charset="0"/>
              </a:rPr>
              <a:t>Read </a:t>
            </a:r>
            <a:r>
              <a:rPr lang="en-US" sz="8000" spc="-150" dirty="0">
                <a:latin typeface="Agenda-Medium" pitchFamily="2" charset="0"/>
              </a:rPr>
              <a:t>the </a:t>
            </a:r>
            <a:r>
              <a:rPr lang="en-US" sz="8000" spc="-150" dirty="0" smtClean="0">
                <a:latin typeface="Agenda-Medium" pitchFamily="2" charset="0"/>
              </a:rPr>
              <a:t/>
            </a:r>
            <a:br>
              <a:rPr lang="en-US" sz="8000" spc="-150" dirty="0" smtClean="0">
                <a:latin typeface="Agenda-Medium" pitchFamily="2" charset="0"/>
              </a:rPr>
            </a:br>
            <a:r>
              <a:rPr lang="en-US" sz="8000" b="1" spc="-150" dirty="0" smtClean="0">
                <a:latin typeface="Agenda-Bold" pitchFamily="2" charset="0"/>
              </a:rPr>
              <a:t>Old </a:t>
            </a:r>
            <a:r>
              <a:rPr lang="en-US" sz="8000" b="1" spc="-150" dirty="0">
                <a:latin typeface="Agenda-Bold" pitchFamily="2" charset="0"/>
              </a:rPr>
              <a:t>Testament </a:t>
            </a:r>
            <a:r>
              <a:rPr lang="en-US" sz="8000" spc="-150" dirty="0">
                <a:latin typeface="Agenda-Medium" pitchFamily="2" charset="0"/>
              </a:rPr>
              <a:t>as a prophecy of Jesus, and use the </a:t>
            </a:r>
            <a:r>
              <a:rPr lang="en-US" sz="8000" b="1" spc="-150" dirty="0" smtClean="0">
                <a:latin typeface="Agenda-Bold" pitchFamily="2" charset="0"/>
              </a:rPr>
              <a:t>New</a:t>
            </a:r>
            <a:r>
              <a:rPr lang="en-US" sz="8000" spc="-150" dirty="0" smtClean="0">
                <a:latin typeface="Agenda-Medium" pitchFamily="2" charset="0"/>
              </a:rPr>
              <a:t> </a:t>
            </a:r>
            <a:r>
              <a:rPr lang="en-US" sz="8000" spc="-150" dirty="0">
                <a:latin typeface="Agenda-Medium" pitchFamily="2" charset="0"/>
              </a:rPr>
              <a:t>as the best exposition of the </a:t>
            </a:r>
            <a:r>
              <a:rPr lang="en-US" sz="8000" b="1" spc="-150" dirty="0">
                <a:latin typeface="Agenda-Bold" pitchFamily="2" charset="0"/>
              </a:rPr>
              <a:t>Old</a:t>
            </a:r>
            <a:endParaRPr lang="en-US" sz="80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720" y="1289953"/>
            <a:ext cx="93605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2000" spc="-150" dirty="0" smtClean="0">
                <a:latin typeface="Agenda-Medium" pitchFamily="2" charset="0"/>
              </a:rPr>
              <a:t>You </a:t>
            </a:r>
            <a:r>
              <a:rPr lang="en-US" sz="12000" spc="-150" dirty="0">
                <a:latin typeface="Agenda-Medium" pitchFamily="2" charset="0"/>
              </a:rPr>
              <a:t>will do well to pay attention to it</a:t>
            </a:r>
            <a:endParaRPr lang="en-US" sz="12000" b="1" i="1" spc="-150" dirty="0" smtClean="0">
              <a:latin typeface="Agend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720" y="441499"/>
            <a:ext cx="9360559" cy="6078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spc="-150" dirty="0" smtClean="0">
                <a:latin typeface="Agenda-Medium" pitchFamily="2" charset="0"/>
              </a:rPr>
              <a:t>Acts 17:11-12 </a:t>
            </a:r>
          </a:p>
          <a:p>
            <a:pPr algn="ctr">
              <a:lnSpc>
                <a:spcPct val="80000"/>
              </a:lnSpc>
            </a:pPr>
            <a:r>
              <a:rPr lang="en-US" sz="5400" spc="-150" baseline="30000" dirty="0">
                <a:latin typeface="Agenda-Medium" pitchFamily="2" charset="0"/>
              </a:rPr>
              <a:t>11</a:t>
            </a:r>
            <a:r>
              <a:rPr lang="en-US" sz="5400" spc="-150" dirty="0">
                <a:latin typeface="Agenda-Medium" pitchFamily="2" charset="0"/>
              </a:rPr>
              <a:t> Now the Berean Jews were of more noble character than those in Thessalonica, for </a:t>
            </a:r>
            <a:r>
              <a:rPr lang="en-US" sz="5400" b="1" spc="-150" dirty="0">
                <a:latin typeface="Agenda-Bold" pitchFamily="2" charset="0"/>
              </a:rPr>
              <a:t>they received the message with great eagerness and examined the Scriptures every day</a:t>
            </a:r>
            <a:r>
              <a:rPr lang="en-US" sz="5400" spc="-150" dirty="0">
                <a:latin typeface="Agenda-Medium" pitchFamily="2" charset="0"/>
              </a:rPr>
              <a:t> to see if what Paul said was true. </a:t>
            </a:r>
            <a:r>
              <a:rPr lang="en-US" sz="5400" spc="-150" baseline="30000" dirty="0">
                <a:latin typeface="Agenda-Medium" pitchFamily="2" charset="0"/>
              </a:rPr>
              <a:t>12</a:t>
            </a:r>
            <a:r>
              <a:rPr lang="en-US" sz="5400" spc="-150" dirty="0">
                <a:latin typeface="Agenda-Medium" pitchFamily="2" charset="0"/>
              </a:rPr>
              <a:t> </a:t>
            </a:r>
            <a:r>
              <a:rPr lang="en-US" sz="5400" b="1" spc="-150" dirty="0">
                <a:latin typeface="Agenda-Bold" pitchFamily="2" charset="0"/>
              </a:rPr>
              <a:t>As a result, many of them believed</a:t>
            </a:r>
            <a:r>
              <a:rPr lang="en-US" sz="5400" spc="-150" dirty="0">
                <a:latin typeface="Agenda-Medium" pitchFamily="2" charset="0"/>
              </a:rPr>
              <a:t>…</a:t>
            </a:r>
            <a:endParaRPr lang="en-US" sz="5400" spc="-150" dirty="0" smtClean="0">
              <a:latin typeface="Agenda-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194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Slim Joe</vt:lpstr>
      <vt:lpstr>Agenda-Light</vt:lpstr>
      <vt:lpstr>Calibri Light</vt:lpstr>
      <vt:lpstr>Calibri</vt:lpstr>
      <vt:lpstr>Agenda-Bold</vt:lpstr>
      <vt:lpstr>Agenda-Medium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43</cp:revision>
  <dcterms:created xsi:type="dcterms:W3CDTF">2020-07-07T14:35:01Z</dcterms:created>
  <dcterms:modified xsi:type="dcterms:W3CDTF">2020-07-17T14:46:40Z</dcterms:modified>
</cp:coreProperties>
</file>