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2" r:id="rId3"/>
    <p:sldId id="257" r:id="rId4"/>
    <p:sldId id="264" r:id="rId5"/>
    <p:sldId id="274" r:id="rId6"/>
    <p:sldId id="283" r:id="rId7"/>
    <p:sldId id="285" r:id="rId8"/>
    <p:sldId id="292" r:id="rId9"/>
    <p:sldId id="293" r:id="rId10"/>
    <p:sldId id="286" r:id="rId11"/>
    <p:sldId id="287" r:id="rId12"/>
    <p:sldId id="288" r:id="rId13"/>
    <p:sldId id="294" r:id="rId14"/>
    <p:sldId id="289" r:id="rId15"/>
    <p:sldId id="290" r:id="rId16"/>
    <p:sldId id="291" r:id="rId17"/>
    <p:sldId id="269" r:id="rId18"/>
  </p:sldIdLst>
  <p:sldSz cx="12192000" cy="6858000"/>
  <p:notesSz cx="6858000" cy="9144000"/>
  <p:embeddedFontLst>
    <p:embeddedFont>
      <p:font typeface="Agenda-Medium" panose="020B0604020202020204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Slim Joe" panose="02000000000000000000" pitchFamily="50" charset="0"/>
      <p:regular r:id="rId26"/>
    </p:embeddedFont>
    <p:embeddedFont>
      <p:font typeface="Agenda-Bold" panose="020B060402020202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F8B7-AFE5-42AF-A10E-D9F10FC16C41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10" y="2498721"/>
            <a:ext cx="10074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b="1" spc="-150" dirty="0" smtClean="0">
                <a:latin typeface="Agenda-Bold" pitchFamily="2" charset="0"/>
              </a:rPr>
              <a:t>Promising</a:t>
            </a:r>
            <a:r>
              <a:rPr lang="en-US" sz="9000" spc="-150" dirty="0" smtClean="0">
                <a:latin typeface="Agenda-Medium" pitchFamily="2" charset="0"/>
              </a:rPr>
              <a:t> </a:t>
            </a:r>
            <a:r>
              <a:rPr lang="en-US" sz="9000" spc="-150" dirty="0">
                <a:latin typeface="Agenda-Medium" pitchFamily="2" charset="0"/>
              </a:rPr>
              <a:t>water</a:t>
            </a:r>
          </a:p>
          <a:p>
            <a:pPr algn="ctr">
              <a:lnSpc>
                <a:spcPct val="80000"/>
              </a:lnSpc>
            </a:pPr>
            <a:r>
              <a:rPr lang="en-US" sz="9000" spc="-150" dirty="0">
                <a:latin typeface="Agenda-Medium" pitchFamily="2" charset="0"/>
              </a:rPr>
              <a:t>but </a:t>
            </a:r>
            <a:r>
              <a:rPr lang="en-US" sz="9000" b="1" spc="-150" dirty="0">
                <a:latin typeface="Agenda-Bold" pitchFamily="2" charset="0"/>
              </a:rPr>
              <a:t>yielding</a:t>
            </a:r>
            <a:r>
              <a:rPr lang="en-US" sz="9000" spc="-150" dirty="0">
                <a:latin typeface="Agenda-Medium" pitchFamily="2" charset="0"/>
              </a:rPr>
              <a:t> none</a:t>
            </a:r>
          </a:p>
        </p:txBody>
      </p:sp>
    </p:spTree>
    <p:extLst>
      <p:ext uri="{BB962C8B-B14F-4D97-AF65-F5344CB8AC3E}">
        <p14:creationId xmlns:p14="http://schemas.microsoft.com/office/powerpoint/2010/main" val="21529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10" y="2498721"/>
            <a:ext cx="10074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b="1" spc="-150" dirty="0" smtClean="0">
                <a:latin typeface="Agenda-Bold" pitchFamily="2" charset="0"/>
              </a:rPr>
              <a:t>Promising</a:t>
            </a:r>
            <a:r>
              <a:rPr lang="en-US" sz="9000" spc="-150" dirty="0" smtClean="0">
                <a:latin typeface="Agenda-Medium" pitchFamily="2" charset="0"/>
              </a:rPr>
              <a:t> freedom</a:t>
            </a:r>
            <a:endParaRPr lang="en-US" sz="9000" spc="-150" dirty="0">
              <a:latin typeface="Agenda-Medium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9000" spc="-150" dirty="0">
                <a:latin typeface="Agenda-Medium" pitchFamily="2" charset="0"/>
              </a:rPr>
              <a:t>but </a:t>
            </a:r>
            <a:r>
              <a:rPr lang="en-US" sz="9000" b="1" spc="-150" dirty="0" smtClean="0">
                <a:latin typeface="Agenda-Bold" pitchFamily="2" charset="0"/>
              </a:rPr>
              <a:t>yielding</a:t>
            </a:r>
            <a:r>
              <a:rPr lang="en-US" sz="9000" spc="-150" dirty="0" smtClean="0">
                <a:latin typeface="Agenda-Medium" pitchFamily="2" charset="0"/>
              </a:rPr>
              <a:t> </a:t>
            </a:r>
            <a:r>
              <a:rPr lang="en-US" sz="9000" spc="-150" dirty="0">
                <a:latin typeface="Agenda-Medium" pitchFamily="2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7277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721" y="507291"/>
            <a:ext cx="9215437" cy="612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800" spc="-150" dirty="0" smtClean="0">
                <a:latin typeface="Agenda-Medium" pitchFamily="2" charset="0"/>
              </a:rPr>
              <a:t>Galatians 5:13</a:t>
            </a:r>
            <a:r>
              <a:rPr lang="en-US" sz="4500" spc="-150" dirty="0" smtClean="0">
                <a:latin typeface="Agenda-Medium" pitchFamily="2" charset="0"/>
              </a:rPr>
              <a:t> (NLT) </a:t>
            </a:r>
          </a:p>
          <a:p>
            <a:pPr algn="ctr">
              <a:lnSpc>
                <a:spcPct val="80000"/>
              </a:lnSpc>
            </a:pPr>
            <a:r>
              <a:rPr lang="en-US" sz="6800" spc="-150" dirty="0">
                <a:latin typeface="Agenda-Medium" pitchFamily="2" charset="0"/>
              </a:rPr>
              <a:t>For you have been called to live in freedom, my brothers and sisters. </a:t>
            </a:r>
            <a:r>
              <a:rPr lang="en-US" sz="6800" spc="-150" dirty="0" smtClean="0">
                <a:latin typeface="Agenda-Medium" pitchFamily="2" charset="0"/>
              </a:rPr>
              <a:t/>
            </a:r>
            <a:br>
              <a:rPr lang="en-US" sz="6800" spc="-150" dirty="0" smtClean="0">
                <a:latin typeface="Agenda-Medium" pitchFamily="2" charset="0"/>
              </a:rPr>
            </a:br>
            <a:r>
              <a:rPr lang="en-US" sz="6800" b="1" spc="-150" dirty="0" smtClean="0">
                <a:latin typeface="Agenda-Bold" pitchFamily="2" charset="0"/>
              </a:rPr>
              <a:t>But </a:t>
            </a:r>
            <a:r>
              <a:rPr lang="en-US" sz="6800" b="1" spc="-150" dirty="0">
                <a:latin typeface="Agenda-Bold" pitchFamily="2" charset="0"/>
              </a:rPr>
              <a:t>don’t use your freedom to satisfy your sinful nature</a:t>
            </a:r>
            <a:r>
              <a:rPr lang="en-US" sz="6800" spc="-150" dirty="0">
                <a:latin typeface="Agenda-Medium" pitchFamily="2" charset="0"/>
              </a:rPr>
              <a:t>. …</a:t>
            </a:r>
            <a:endParaRPr lang="en-US" sz="68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747" y="796059"/>
            <a:ext cx="10034337" cy="543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200" spc="-150" dirty="0" smtClean="0">
                <a:latin typeface="Agenda-Medium" pitchFamily="2" charset="0"/>
              </a:rPr>
              <a:t>Romans </a:t>
            </a:r>
            <a:r>
              <a:rPr lang="en-US" sz="6200" spc="-150" dirty="0">
                <a:latin typeface="Agenda-Medium" pitchFamily="2" charset="0"/>
              </a:rPr>
              <a:t>6:1-2</a:t>
            </a:r>
            <a:r>
              <a:rPr lang="en-US" sz="4500" spc="-150" dirty="0" smtClean="0">
                <a:latin typeface="Agenda-Medium" pitchFamily="2" charset="0"/>
              </a:rPr>
              <a:t> (NLT) </a:t>
            </a:r>
          </a:p>
          <a:p>
            <a:pPr algn="ctr">
              <a:lnSpc>
                <a:spcPct val="80000"/>
              </a:lnSpc>
            </a:pPr>
            <a:r>
              <a:rPr lang="en-US" sz="6200" spc="-150" baseline="30000" dirty="0">
                <a:latin typeface="Agenda-Medium" pitchFamily="2" charset="0"/>
              </a:rPr>
              <a:t>1</a:t>
            </a:r>
            <a:r>
              <a:rPr lang="en-US" sz="6200" spc="-150" dirty="0">
                <a:latin typeface="Agenda-Medium" pitchFamily="2" charset="0"/>
              </a:rPr>
              <a:t> Well then, should we keep on sinning so that God can show us more and more of his wonderful grace? </a:t>
            </a:r>
            <a:r>
              <a:rPr lang="en-US" sz="6200" spc="-150" baseline="30000" dirty="0">
                <a:latin typeface="Agenda-Medium" pitchFamily="2" charset="0"/>
              </a:rPr>
              <a:t>2</a:t>
            </a:r>
            <a:r>
              <a:rPr lang="en-US" sz="6200" spc="-150" dirty="0">
                <a:latin typeface="Agenda-Medium" pitchFamily="2" charset="0"/>
              </a:rPr>
              <a:t> Of course not! Since we have died to sin, how can we continue to live in it?</a:t>
            </a:r>
            <a:endParaRPr lang="en-US" sz="62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060" y="2210780"/>
            <a:ext cx="10531640" cy="268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0" b="1" spc="-150" dirty="0">
                <a:latin typeface="Agenda-Bold" pitchFamily="2" charset="0"/>
              </a:rPr>
              <a:t>“The last state of that man </a:t>
            </a:r>
            <a:r>
              <a:rPr lang="en-US" sz="7000" b="1" spc="-150" dirty="0" smtClean="0">
                <a:latin typeface="Agenda-Bold" pitchFamily="2" charset="0"/>
              </a:rPr>
              <a:t/>
            </a:r>
            <a:br>
              <a:rPr lang="en-US" sz="7000" b="1" spc="-150" dirty="0" smtClean="0">
                <a:latin typeface="Agenda-Bold" pitchFamily="2" charset="0"/>
              </a:rPr>
            </a:br>
            <a:r>
              <a:rPr lang="en-US" sz="7000" b="1" spc="-150" dirty="0" smtClean="0">
                <a:latin typeface="Agenda-Bold" pitchFamily="2" charset="0"/>
              </a:rPr>
              <a:t>is </a:t>
            </a:r>
            <a:r>
              <a:rPr lang="en-US" sz="7000" b="1" spc="-150" dirty="0">
                <a:latin typeface="Agenda-Bold" pitchFamily="2" charset="0"/>
              </a:rPr>
              <a:t>worse than the first” </a:t>
            </a:r>
            <a:r>
              <a:rPr lang="en-US" sz="6800" spc="-150" dirty="0">
                <a:latin typeface="Agenda-Medium" pitchFamily="2" charset="0"/>
              </a:rPr>
              <a:t>(Matthew 12:45)</a:t>
            </a:r>
          </a:p>
        </p:txBody>
      </p:sp>
    </p:spTree>
    <p:extLst>
      <p:ext uri="{BB962C8B-B14F-4D97-AF65-F5344CB8AC3E}">
        <p14:creationId xmlns:p14="http://schemas.microsoft.com/office/powerpoint/2010/main" val="33351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10" y="2498721"/>
            <a:ext cx="10074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b="1" spc="-150" dirty="0">
                <a:latin typeface="Agenda-Bold" pitchFamily="2" charset="0"/>
              </a:rPr>
              <a:t>Abandonment</a:t>
            </a:r>
            <a:r>
              <a:rPr lang="en-US" sz="9000" spc="-150" dirty="0">
                <a:latin typeface="Agenda-Medium" pitchFamily="2" charset="0"/>
              </a:rPr>
              <a:t> is worse than </a:t>
            </a:r>
            <a:r>
              <a:rPr lang="en-US" sz="9000" b="1" spc="-150" dirty="0">
                <a:latin typeface="Agenda-Bold" pitchFamily="2" charset="0"/>
              </a:rPr>
              <a:t>ignorance</a:t>
            </a:r>
          </a:p>
        </p:txBody>
      </p:sp>
    </p:spTree>
    <p:extLst>
      <p:ext uri="{BB962C8B-B14F-4D97-AF65-F5344CB8AC3E}">
        <p14:creationId xmlns:p14="http://schemas.microsoft.com/office/powerpoint/2010/main" val="6887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10" y="1998641"/>
            <a:ext cx="10074440" cy="342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9000" spc="-150" dirty="0" smtClean="0">
                <a:latin typeface="Agenda-Medium" pitchFamily="2" charset="0"/>
              </a:rPr>
              <a:t>because </a:t>
            </a:r>
            <a:r>
              <a:rPr lang="en-US" sz="9000" spc="-150" dirty="0">
                <a:latin typeface="Agenda-Medium" pitchFamily="2" charset="0"/>
              </a:rPr>
              <a:t>they have sinned against </a:t>
            </a:r>
            <a:r>
              <a:rPr lang="en-US" sz="9000" spc="-150" dirty="0" smtClean="0">
                <a:latin typeface="Agenda-Medium" pitchFamily="2" charset="0"/>
              </a:rPr>
              <a:t/>
            </a:r>
            <a:br>
              <a:rPr lang="en-US" sz="9000" spc="-150" dirty="0" smtClean="0">
                <a:latin typeface="Agenda-Medium" pitchFamily="2" charset="0"/>
              </a:rPr>
            </a:br>
            <a:r>
              <a:rPr lang="en-US" sz="9000" b="1" spc="-150" dirty="0" smtClean="0">
                <a:latin typeface="Agenda-Bold" pitchFamily="2" charset="0"/>
              </a:rPr>
              <a:t>more</a:t>
            </a:r>
            <a:r>
              <a:rPr lang="en-US" sz="9000" spc="-150" dirty="0" smtClean="0">
                <a:latin typeface="Agenda-Medium" pitchFamily="2" charset="0"/>
              </a:rPr>
              <a:t> </a:t>
            </a:r>
            <a:r>
              <a:rPr lang="en-US" sz="9000" spc="-150" dirty="0">
                <a:latin typeface="Agenda-Medium" pitchFamily="2" charset="0"/>
              </a:rPr>
              <a:t>mercy</a:t>
            </a:r>
            <a:endParaRPr lang="en-US" sz="9000" b="1" spc="-150" dirty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625"/>
            <a:ext cx="121920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876203" y="5121861"/>
            <a:ext cx="8603593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>2 Peter 2</a:t>
            </a:r>
            <a:b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</a:br>
            <a: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>Getting </a:t>
            </a:r>
            <a:r>
              <a:rPr lang="en-US" sz="4200" b="1" spc="-150" dirty="0">
                <a:solidFill>
                  <a:srgbClr val="EED374"/>
                </a:solidFill>
                <a:latin typeface="Slim Joe" panose="02000000000000000000" pitchFamily="50" charset="0"/>
              </a:rPr>
              <a:t>Entangled Again </a:t>
            </a:r>
          </a:p>
        </p:txBody>
      </p:sp>
    </p:spTree>
    <p:extLst>
      <p:ext uri="{BB962C8B-B14F-4D97-AF65-F5344CB8AC3E}">
        <p14:creationId xmlns:p14="http://schemas.microsoft.com/office/powerpoint/2010/main" val="11401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849" y="474037"/>
            <a:ext cx="8686801" cy="598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7000"/>
              </a:lnSpc>
              <a:spcAft>
                <a:spcPts val="600"/>
              </a:spcAft>
            </a:pPr>
            <a:r>
              <a:rPr lang="en-US" sz="7000" b="1" dirty="0" smtClean="0">
                <a:latin typeface="Agenda-Bold" pitchFamily="2" charset="0"/>
              </a:rPr>
              <a:t>-Heresy-</a:t>
            </a:r>
            <a:r>
              <a:rPr lang="en-US" sz="7000" baseline="30000" dirty="0" smtClean="0">
                <a:latin typeface="Agenda-Medium" pitchFamily="2" charset="0"/>
              </a:rPr>
              <a:t>      </a:t>
            </a:r>
          </a:p>
          <a:p>
            <a:pPr algn="ctr">
              <a:lnSpc>
                <a:spcPct val="77000"/>
              </a:lnSpc>
              <a:spcAft>
                <a:spcPts val="600"/>
              </a:spcAft>
            </a:pPr>
            <a:r>
              <a:rPr lang="en-US" sz="7000" dirty="0" smtClean="0">
                <a:latin typeface="Agenda-Medium" pitchFamily="2" charset="0"/>
              </a:rPr>
              <a:t>Self-chosen </a:t>
            </a:r>
            <a:r>
              <a:rPr lang="en-US" sz="7000" dirty="0">
                <a:latin typeface="Agenda-Medium" pitchFamily="2" charset="0"/>
              </a:rPr>
              <a:t>doctrines, not emanating from God; contrary to generally accepted belief and thereby causing disunity</a:t>
            </a:r>
            <a:endParaRPr lang="en-US" sz="70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410" y="1798193"/>
            <a:ext cx="9785680" cy="360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500" spc="-150" dirty="0" smtClean="0">
                <a:latin typeface="Agenda-Medium" pitchFamily="2" charset="0"/>
              </a:rPr>
              <a:t>Secretly </a:t>
            </a:r>
            <a:r>
              <a:rPr lang="en-US" sz="9500" spc="-150" dirty="0">
                <a:latin typeface="Agenda-Medium" pitchFamily="2" charset="0"/>
              </a:rPr>
              <a:t>introduce = mixture of </a:t>
            </a:r>
            <a:r>
              <a:rPr lang="en-US" sz="9500" spc="-150" dirty="0" smtClean="0">
                <a:latin typeface="Agenda-Medium" pitchFamily="2" charset="0"/>
              </a:rPr>
              <a:t/>
            </a:r>
            <a:br>
              <a:rPr lang="en-US" sz="9500" spc="-150" dirty="0" smtClean="0">
                <a:latin typeface="Agenda-Medium" pitchFamily="2" charset="0"/>
              </a:rPr>
            </a:br>
            <a:r>
              <a:rPr lang="en-US" sz="9500" b="1" spc="-150" dirty="0" smtClean="0">
                <a:latin typeface="Agenda-Bold" pitchFamily="2" charset="0"/>
              </a:rPr>
              <a:t>truth</a:t>
            </a:r>
            <a:r>
              <a:rPr lang="en-US" sz="9500" spc="-150" dirty="0" smtClean="0">
                <a:latin typeface="Agenda-Medium" pitchFamily="2" charset="0"/>
              </a:rPr>
              <a:t> </a:t>
            </a:r>
            <a:r>
              <a:rPr lang="en-US" sz="9500" spc="-150" dirty="0">
                <a:latin typeface="Agenda-Medium" pitchFamily="2" charset="0"/>
              </a:rPr>
              <a:t>and </a:t>
            </a:r>
            <a:r>
              <a:rPr lang="en-US" sz="9500" b="1" spc="-150" dirty="0">
                <a:latin typeface="Agenda-Bold" pitchFamily="2" charset="0"/>
              </a:rPr>
              <a:t>error</a:t>
            </a:r>
            <a:r>
              <a:rPr lang="en-US" sz="9500" spc="-150" dirty="0">
                <a:latin typeface="Agenda-Medium" pitchFamily="2" charset="0"/>
              </a:rPr>
              <a:t> </a:t>
            </a:r>
            <a:endParaRPr lang="en-US" sz="9500" b="1" i="1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670" y="651049"/>
            <a:ext cx="10490530" cy="552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300" spc="-150" dirty="0" smtClean="0">
                <a:latin typeface="Agenda-Medium" pitchFamily="2" charset="0"/>
              </a:rPr>
              <a:t>Colossians </a:t>
            </a:r>
            <a:r>
              <a:rPr lang="en-US" sz="6300" spc="-150" dirty="0">
                <a:latin typeface="Agenda-Medium" pitchFamily="2" charset="0"/>
              </a:rPr>
              <a:t>2:23</a:t>
            </a:r>
            <a:r>
              <a:rPr lang="en-US" sz="4500" spc="-150" dirty="0">
                <a:latin typeface="Agenda-Medium" pitchFamily="2" charset="0"/>
              </a:rPr>
              <a:t> (NLT</a:t>
            </a:r>
            <a:r>
              <a:rPr lang="en-US" sz="4500" spc="-150" dirty="0" smtClean="0">
                <a:latin typeface="Agenda-Medium" pitchFamily="2" charset="0"/>
              </a:rPr>
              <a:t>) </a:t>
            </a:r>
          </a:p>
          <a:p>
            <a:pPr algn="ctr">
              <a:lnSpc>
                <a:spcPct val="80000"/>
              </a:lnSpc>
            </a:pPr>
            <a:r>
              <a:rPr lang="en-US" sz="6300" b="1" spc="-150" dirty="0" smtClean="0">
                <a:latin typeface="Agenda-Bold" pitchFamily="2" charset="0"/>
              </a:rPr>
              <a:t>These </a:t>
            </a:r>
            <a:r>
              <a:rPr lang="en-US" sz="6300" b="1" spc="-150" dirty="0">
                <a:latin typeface="Agenda-Bold" pitchFamily="2" charset="0"/>
              </a:rPr>
              <a:t>rules may seem wise </a:t>
            </a:r>
            <a:r>
              <a:rPr lang="en-US" sz="6300" spc="-150" dirty="0">
                <a:latin typeface="Agenda-Medium" pitchFamily="2" charset="0"/>
              </a:rPr>
              <a:t>because they require strong devotion, pious self-denial, and severe bodily discipline. But </a:t>
            </a:r>
            <a:r>
              <a:rPr lang="en-US" sz="6300" b="1" spc="-150" dirty="0">
                <a:latin typeface="Agenda-Bold" pitchFamily="2" charset="0"/>
              </a:rPr>
              <a:t>they provide no help in conquering a person’s evil desires</a:t>
            </a:r>
            <a:r>
              <a:rPr lang="en-US" sz="6300" spc="-150" dirty="0">
                <a:latin typeface="Agenda-Medium" pitchFamily="2" charset="0"/>
              </a:rPr>
              <a:t>.</a:t>
            </a:r>
            <a:endParaRPr lang="en-US" sz="63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055" y="1014011"/>
            <a:ext cx="9483890" cy="5020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150" dirty="0">
                <a:latin typeface="Agenda-Medium" pitchFamily="2" charset="0"/>
              </a:rPr>
              <a:t>The Lord knows how to rescue godly people from trial</a:t>
            </a:r>
            <a:endParaRPr lang="en-US" sz="10000" b="1" i="1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850" y="2803521"/>
            <a:ext cx="9785680" cy="132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300" dirty="0" smtClean="0">
                <a:latin typeface="Agenda-Medium" pitchFamily="2" charset="0"/>
              </a:rPr>
              <a:t>The</a:t>
            </a:r>
            <a:r>
              <a:rPr lang="en-US" sz="9000" spc="-300" dirty="0" smtClean="0">
                <a:latin typeface="Agenda-Medium" pitchFamily="2" charset="0"/>
              </a:rPr>
              <a:t> </a:t>
            </a:r>
            <a:r>
              <a:rPr lang="en-US" sz="10000" spc="-300" dirty="0" smtClean="0">
                <a:latin typeface="Agenda-Medium" pitchFamily="2" charset="0"/>
              </a:rPr>
              <a:t>way</a:t>
            </a:r>
            <a:r>
              <a:rPr lang="en-US" sz="8500" spc="-300" dirty="0" smtClean="0">
                <a:latin typeface="Agenda-Medium" pitchFamily="2" charset="0"/>
              </a:rPr>
              <a:t> </a:t>
            </a:r>
            <a:r>
              <a:rPr lang="en-US" sz="10000" spc="-300" dirty="0" smtClean="0">
                <a:latin typeface="Agenda-Medium" pitchFamily="2" charset="0"/>
              </a:rPr>
              <a:t>of</a:t>
            </a:r>
            <a:r>
              <a:rPr lang="en-US" sz="9500" spc="-300" dirty="0" smtClean="0">
                <a:latin typeface="Agenda-Medium" pitchFamily="2" charset="0"/>
              </a:rPr>
              <a:t> </a:t>
            </a:r>
            <a:r>
              <a:rPr lang="en-US" sz="10000" spc="-300" dirty="0" smtClean="0">
                <a:latin typeface="Agenda-Medium" pitchFamily="2" charset="0"/>
              </a:rPr>
              <a:t>Balaam</a:t>
            </a:r>
            <a:endParaRPr lang="en-US" sz="10000" b="1" i="1" spc="-3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725" y="628208"/>
            <a:ext cx="9086850" cy="5610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400" spc="-150" dirty="0" smtClean="0">
                <a:latin typeface="Agenda-Medium" pitchFamily="2" charset="0"/>
              </a:rPr>
              <a:t>Jude 11</a:t>
            </a:r>
            <a:endParaRPr lang="en-US" sz="6400" spc="-150" dirty="0">
              <a:latin typeface="Agenda-Medium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6400" spc="-150" dirty="0">
                <a:latin typeface="Agenda-Medium" pitchFamily="2" charset="0"/>
              </a:rPr>
              <a:t>Woe to them! For they have gone the way of Cain, and </a:t>
            </a:r>
            <a:r>
              <a:rPr lang="en-US" sz="6400" b="1" spc="-150" dirty="0">
                <a:latin typeface="Agenda-Bold" pitchFamily="2" charset="0"/>
              </a:rPr>
              <a:t>for pay they have rushed headlong into the error of Balaam</a:t>
            </a:r>
            <a:r>
              <a:rPr lang="en-US" sz="6400" spc="-150" dirty="0">
                <a:latin typeface="Agenda-Medium" pitchFamily="2" charset="0"/>
              </a:rPr>
              <a:t>, and perished in the rebellion of </a:t>
            </a:r>
            <a:r>
              <a:rPr lang="en-US" sz="6400" spc="-150" dirty="0" err="1">
                <a:latin typeface="Agenda-Medium" pitchFamily="2" charset="0"/>
              </a:rPr>
              <a:t>Korah</a:t>
            </a:r>
            <a:r>
              <a:rPr lang="en-US" sz="6400" spc="-150" dirty="0">
                <a:latin typeface="Agenda-Medium" pitchFamily="2" charset="0"/>
              </a:rPr>
              <a:t>.</a:t>
            </a:r>
            <a:endParaRPr lang="en-US" sz="64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3" y="428183"/>
            <a:ext cx="92725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500" spc="-150" dirty="0" smtClean="0">
                <a:latin typeface="Agenda-Medium" pitchFamily="2" charset="0"/>
              </a:rPr>
              <a:t>Revelation 2:14</a:t>
            </a:r>
          </a:p>
          <a:p>
            <a:pPr algn="ctr">
              <a:lnSpc>
                <a:spcPct val="80000"/>
              </a:lnSpc>
            </a:pPr>
            <a:r>
              <a:rPr lang="en-US" sz="5500" spc="-150" dirty="0">
                <a:latin typeface="Agenda-Medium" pitchFamily="2" charset="0"/>
              </a:rPr>
              <a:t>Nevertheless, I have a few things against you: There are some among you who hold to </a:t>
            </a:r>
            <a:r>
              <a:rPr lang="en-US" sz="5500" b="1" spc="-150" dirty="0">
                <a:latin typeface="Agenda-Bold" pitchFamily="2" charset="0"/>
              </a:rPr>
              <a:t>the teaching of Balaam, who taught</a:t>
            </a:r>
            <a:r>
              <a:rPr lang="en-US" sz="5500" spc="-150" dirty="0">
                <a:latin typeface="Agenda-Medium" pitchFamily="2" charset="0"/>
              </a:rPr>
              <a:t> </a:t>
            </a:r>
            <a:r>
              <a:rPr lang="en-US" sz="5500" spc="-150" dirty="0" err="1">
                <a:latin typeface="Agenda-Medium" pitchFamily="2" charset="0"/>
              </a:rPr>
              <a:t>Balak</a:t>
            </a:r>
            <a:r>
              <a:rPr lang="en-US" sz="5500" spc="-150" dirty="0">
                <a:latin typeface="Agenda-Medium" pitchFamily="2" charset="0"/>
              </a:rPr>
              <a:t> to entice the Israelites to sin so that they ate food sacrificed to idols and </a:t>
            </a:r>
            <a:r>
              <a:rPr lang="en-US" sz="5500" spc="-150" dirty="0" smtClean="0">
                <a:latin typeface="Agenda-Medium" pitchFamily="2" charset="0"/>
              </a:rPr>
              <a:t>committed </a:t>
            </a:r>
            <a:r>
              <a:rPr lang="en-US" sz="5500" spc="-150" dirty="0">
                <a:latin typeface="Agenda-Medium" pitchFamily="2" charset="0"/>
              </a:rPr>
              <a:t>sexual immorality.</a:t>
            </a:r>
            <a:endParaRPr lang="en-US" sz="55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291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Agenda-Medium</vt:lpstr>
      <vt:lpstr>Calibri</vt:lpstr>
      <vt:lpstr>Calibri Light</vt:lpstr>
      <vt:lpstr>Arial</vt:lpstr>
      <vt:lpstr>Slim Joe</vt:lpstr>
      <vt:lpstr>Agenda-Bold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62</cp:revision>
  <dcterms:created xsi:type="dcterms:W3CDTF">2020-07-07T14:35:01Z</dcterms:created>
  <dcterms:modified xsi:type="dcterms:W3CDTF">2020-07-26T13:25:43Z</dcterms:modified>
</cp:coreProperties>
</file>